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4"/>
  </p:sldMasterIdLst>
  <p:notesMasterIdLst>
    <p:notesMasterId r:id="rId50"/>
  </p:notesMasterIdLst>
  <p:handoutMasterIdLst>
    <p:handoutMasterId r:id="rId51"/>
  </p:handoutMasterIdLst>
  <p:sldIdLst>
    <p:sldId id="256" r:id="rId5"/>
    <p:sldId id="452" r:id="rId6"/>
    <p:sldId id="460" r:id="rId7"/>
    <p:sldId id="440" r:id="rId8"/>
    <p:sldId id="450" r:id="rId9"/>
    <p:sldId id="441" r:id="rId10"/>
    <p:sldId id="442" r:id="rId11"/>
    <p:sldId id="443" r:id="rId12"/>
    <p:sldId id="444" r:id="rId13"/>
    <p:sldId id="449" r:id="rId14"/>
    <p:sldId id="445" r:id="rId15"/>
    <p:sldId id="446" r:id="rId16"/>
    <p:sldId id="447" r:id="rId17"/>
    <p:sldId id="448" r:id="rId18"/>
    <p:sldId id="468" r:id="rId19"/>
    <p:sldId id="471" r:id="rId20"/>
    <p:sldId id="472" r:id="rId21"/>
    <p:sldId id="473" r:id="rId22"/>
    <p:sldId id="474" r:id="rId23"/>
    <p:sldId id="461" r:id="rId24"/>
    <p:sldId id="459" r:id="rId25"/>
    <p:sldId id="430" r:id="rId26"/>
    <p:sldId id="456" r:id="rId27"/>
    <p:sldId id="457" r:id="rId28"/>
    <p:sldId id="466" r:id="rId29"/>
    <p:sldId id="467" r:id="rId30"/>
    <p:sldId id="464" r:id="rId31"/>
    <p:sldId id="465" r:id="rId32"/>
    <p:sldId id="458" r:id="rId33"/>
    <p:sldId id="462" r:id="rId34"/>
    <p:sldId id="428" r:id="rId35"/>
    <p:sldId id="451" r:id="rId36"/>
    <p:sldId id="454" r:id="rId37"/>
    <p:sldId id="453" r:id="rId38"/>
    <p:sldId id="455" r:id="rId39"/>
    <p:sldId id="429" r:id="rId40"/>
    <p:sldId id="463" r:id="rId41"/>
    <p:sldId id="431" r:id="rId42"/>
    <p:sldId id="432" r:id="rId43"/>
    <p:sldId id="433" r:id="rId44"/>
    <p:sldId id="435" r:id="rId45"/>
    <p:sldId id="436" r:id="rId46"/>
    <p:sldId id="437" r:id="rId47"/>
    <p:sldId id="438" r:id="rId48"/>
    <p:sldId id="439" r:id="rId49"/>
  </p:sldIdLst>
  <p:sldSz cx="8953500" cy="67183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16">
          <p15:clr>
            <a:srgbClr val="A4A3A4"/>
          </p15:clr>
        </p15:guide>
        <p15:guide id="2" pos="28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vage, Neena (DOR)" initials="SN(" lastIdx="1" clrIdx="0">
    <p:extLst>
      <p:ext uri="{19B8F6BF-5375-455C-9EA6-DF929625EA0E}">
        <p15:presenceInfo xmlns:p15="http://schemas.microsoft.com/office/powerpoint/2012/main" userId="S-1-5-21-664622557-3173954104-2666076340-10774" providerId="AD"/>
      </p:ext>
    </p:extLst>
  </p:cmAuthor>
  <p:cmAuthor id="2" name="Savage, Neena (DOR)" initials="SN( [2]" lastIdx="2" clrIdx="1">
    <p:extLst>
      <p:ext uri="{19B8F6BF-5375-455C-9EA6-DF929625EA0E}">
        <p15:presenceInfo xmlns:p15="http://schemas.microsoft.com/office/powerpoint/2012/main" userId="S::neena.savage@tax.ri.gov::2ef83d0f-d7ad-4750-8da9-ffda9f57ecd4" providerId="AD"/>
      </p:ext>
    </p:extLst>
  </p:cmAuthor>
  <p:cmAuthor id="3" name="Sarathy, Rahul (DOR)" initials="SR(" lastIdx="7" clrIdx="2">
    <p:extLst>
      <p:ext uri="{19B8F6BF-5375-455C-9EA6-DF929625EA0E}">
        <p15:presenceInfo xmlns:p15="http://schemas.microsoft.com/office/powerpoint/2012/main" userId="S-1-5-21-664622557-3173954104-2666076340-6798" providerId="AD"/>
      </p:ext>
    </p:extLst>
  </p:cmAuthor>
  <p:cmAuthor id="4" name="Delgallo, Kimberly (DOR)" initials="DK(" lastIdx="1" clrIdx="3">
    <p:extLst>
      <p:ext uri="{19B8F6BF-5375-455C-9EA6-DF929625EA0E}">
        <p15:presenceInfo xmlns:p15="http://schemas.microsoft.com/office/powerpoint/2012/main" userId="S::Kimberly.DelGallo@tax.ri.gov::51c946d9-098e-4f05-ab58-2c0e3088d0a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9804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BD1"/>
          </a:solidFill>
        </a:fill>
      </a:tcStyle>
    </a:wholeTbl>
    <a:band2H>
      <a:tcTxStyle/>
      <a:tcStyle>
        <a:tcBdr/>
        <a:fill>
          <a:solidFill>
            <a:srgbClr val="E6E7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BF3FD"/>
          </a:solidFill>
        </a:fill>
      </a:tcStyle>
    </a:wholeTbl>
    <a:band2H>
      <a:tcTxStyle/>
      <a:tcStyle>
        <a:tcBdr/>
        <a:fill>
          <a:solidFill>
            <a:srgbClr val="F5F9FE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C"/>
          </a:solidFill>
        </a:fill>
      </a:tcStyle>
    </a:wholeTbl>
    <a:band2H>
      <a:tcTxStyle/>
      <a:tcStyle>
        <a:tcBdr/>
        <a:fill>
          <a:solidFill>
            <a:srgbClr val="E6EAF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7D7D7"/>
          </a:solidFill>
        </a:fill>
      </a:tcStyle>
    </a:wholeTbl>
    <a:band2H>
      <a:tcTxStyle/>
      <a:tcStyle>
        <a:tcBdr/>
        <a:fill>
          <a:solidFill>
            <a:srgbClr val="ECEC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95" autoAdjust="0"/>
    <p:restoredTop sz="95107" autoAdjust="0"/>
  </p:normalViewPr>
  <p:slideViewPr>
    <p:cSldViewPr snapToGrid="0">
      <p:cViewPr varScale="1">
        <p:scale>
          <a:sx n="49" d="100"/>
          <a:sy n="49" d="100"/>
        </p:scale>
        <p:origin x="946" y="58"/>
      </p:cViewPr>
      <p:guideLst>
        <p:guide orient="horz" pos="2116"/>
        <p:guide pos="28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25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ACAD880-ECD9-40E9-9630-598762E55B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146" cy="4660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0247D7-896F-4954-B0C0-EEC858E65D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1654" y="1"/>
            <a:ext cx="3037146" cy="4660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66345-CF77-4FF2-8254-A1DC525AA62D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070E49-1DB6-4DE0-AC2C-4CAF1804EA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30312"/>
            <a:ext cx="3037146" cy="4660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A5E31D-AFD9-43E9-8B6A-F1FDD6047C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1654" y="8830312"/>
            <a:ext cx="3037146" cy="4660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5A72C-4CA9-4C84-9546-3355DF74E2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224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/>
          </p:nvPr>
        </p:nvSpPr>
        <p:spPr>
          <a:xfrm>
            <a:off x="1182688" y="696913"/>
            <a:ext cx="4645025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 dirty="0"/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34721" y="4415791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853144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895350" latinLnBrk="0">
      <a:defRPr sz="1600">
        <a:latin typeface="+mn-lt"/>
        <a:ea typeface="+mn-ea"/>
        <a:cs typeface="+mn-cs"/>
        <a:sym typeface="Arial"/>
      </a:defRPr>
    </a:lvl1pPr>
    <a:lvl2pPr indent="228600" defTabSz="895350" latinLnBrk="0">
      <a:defRPr sz="1600">
        <a:latin typeface="+mn-lt"/>
        <a:ea typeface="+mn-ea"/>
        <a:cs typeface="+mn-cs"/>
        <a:sym typeface="Arial"/>
      </a:defRPr>
    </a:lvl2pPr>
    <a:lvl3pPr indent="457200" defTabSz="895350" latinLnBrk="0">
      <a:defRPr sz="1600">
        <a:latin typeface="+mn-lt"/>
        <a:ea typeface="+mn-ea"/>
        <a:cs typeface="+mn-cs"/>
        <a:sym typeface="Arial"/>
      </a:defRPr>
    </a:lvl3pPr>
    <a:lvl4pPr indent="685800" defTabSz="895350" latinLnBrk="0">
      <a:defRPr sz="1600">
        <a:latin typeface="+mn-lt"/>
        <a:ea typeface="+mn-ea"/>
        <a:cs typeface="+mn-cs"/>
        <a:sym typeface="Arial"/>
      </a:defRPr>
    </a:lvl4pPr>
    <a:lvl5pPr indent="914400" defTabSz="895350" latinLnBrk="0">
      <a:defRPr sz="1600">
        <a:latin typeface="+mn-lt"/>
        <a:ea typeface="+mn-ea"/>
        <a:cs typeface="+mn-cs"/>
        <a:sym typeface="Arial"/>
      </a:defRPr>
    </a:lvl5pPr>
    <a:lvl6pPr indent="1143000" defTabSz="895350" latinLnBrk="0">
      <a:defRPr sz="1600">
        <a:latin typeface="+mn-lt"/>
        <a:ea typeface="+mn-ea"/>
        <a:cs typeface="+mn-cs"/>
        <a:sym typeface="Arial"/>
      </a:defRPr>
    </a:lvl6pPr>
    <a:lvl7pPr indent="1371600" defTabSz="895350" latinLnBrk="0">
      <a:defRPr sz="1600">
        <a:latin typeface="+mn-lt"/>
        <a:ea typeface="+mn-ea"/>
        <a:cs typeface="+mn-cs"/>
        <a:sym typeface="Arial"/>
      </a:defRPr>
    </a:lvl7pPr>
    <a:lvl8pPr indent="1600200" defTabSz="895350" latinLnBrk="0">
      <a:defRPr sz="1600">
        <a:latin typeface="+mn-lt"/>
        <a:ea typeface="+mn-ea"/>
        <a:cs typeface="+mn-cs"/>
        <a:sym typeface="Arial"/>
      </a:defRPr>
    </a:lvl8pPr>
    <a:lvl9pPr indent="1828800" defTabSz="895350" latinLnBrk="0">
      <a:defRPr sz="16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943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4FE4F-F035-4202-93E4-45E1102FD156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773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4FE4F-F035-4202-93E4-45E1102FD156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5923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4FE4F-F035-4202-93E4-45E1102FD156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4501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4FE4F-F035-4202-93E4-45E1102FD156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517473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4FE4F-F035-4202-93E4-45E1102FD156}" type="slidenum">
              <a:rPr lang="en-US" altLang="en-US" smtClean="0"/>
              <a:pPr/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99273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4FE4F-F035-4202-93E4-45E1102FD156}" type="slidenum">
              <a:rPr lang="en-US" altLang="en-US" smtClean="0"/>
              <a:pPr/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206172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4FE4F-F035-4202-93E4-45E1102FD156}" type="slidenum">
              <a:rPr lang="en-US" altLang="en-US" smtClean="0"/>
              <a:pPr/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691515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4FE4F-F035-4202-93E4-45E1102FD156}" type="slidenum">
              <a:rPr lang="en-US" altLang="en-US" smtClean="0"/>
              <a:pPr/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21641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4FE4F-F035-4202-93E4-45E1102FD156}" type="slidenum">
              <a:rPr lang="en-US" altLang="en-US" smtClean="0"/>
              <a:pPr/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7070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4FE4F-F035-4202-93E4-45E1102FD156}" type="slidenum">
              <a:rPr lang="en-US" altLang="en-US" smtClean="0"/>
              <a:pPr/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0500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4FE4F-F035-4202-93E4-45E1102FD156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78525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4FE4F-F035-4202-93E4-45E1102FD156}" type="slidenum">
              <a:rPr lang="en-US" altLang="en-US" smtClean="0"/>
              <a:pPr/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08263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4FE4F-F035-4202-93E4-45E1102FD156}" type="slidenum">
              <a:rPr lang="en-US" altLang="en-US" smtClean="0"/>
              <a:pPr/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7581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4FE4F-F035-4202-93E4-45E1102FD156}" type="slidenum">
              <a:rPr lang="en-US" altLang="en-US" smtClean="0"/>
              <a:pPr/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52065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4FE4F-F035-4202-93E4-45E1102FD156}" type="slidenum">
              <a:rPr lang="en-US" altLang="en-US" smtClean="0"/>
              <a:pPr/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47785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4FE4F-F035-4202-93E4-45E1102FD156}" type="slidenum">
              <a:rPr lang="en-US" altLang="en-US" smtClean="0"/>
              <a:pPr/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42076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4FE4F-F035-4202-93E4-45E1102FD156}" type="slidenum">
              <a:rPr lang="en-US" altLang="en-US" smtClean="0"/>
              <a:pPr/>
              <a:t>33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96171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4FE4F-F035-4202-93E4-45E1102FD156}" type="slidenum">
              <a:rPr lang="en-US" altLang="en-US" smtClean="0"/>
              <a:pPr/>
              <a:t>34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014692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4FE4F-F035-4202-93E4-45E1102FD156}" type="slidenum">
              <a:rPr lang="en-US" altLang="en-US" smtClean="0"/>
              <a:pPr/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96865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4FE4F-F035-4202-93E4-45E1102FD156}" type="slidenum">
              <a:rPr lang="en-US" altLang="en-US" smtClean="0"/>
              <a:pPr/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850518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4FE4F-F035-4202-93E4-45E1102FD156}" type="slidenum">
              <a:rPr lang="en-US" altLang="en-US" smtClean="0"/>
              <a:pPr/>
              <a:t>38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2866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4FE4F-F035-4202-93E4-45E1102FD156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31290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4FE4F-F035-4202-93E4-45E1102FD156}" type="slidenum">
              <a:rPr lang="en-US" altLang="en-US" smtClean="0"/>
              <a:pPr/>
              <a:t>39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94894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4FE4F-F035-4202-93E4-45E1102FD156}" type="slidenum">
              <a:rPr lang="en-US" altLang="en-US" smtClean="0"/>
              <a:pPr/>
              <a:t>40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44669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4FE4F-F035-4202-93E4-45E1102FD156}" type="slidenum">
              <a:rPr lang="en-US" altLang="en-US" smtClean="0"/>
              <a:pPr/>
              <a:t>41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09536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4FE4F-F035-4202-93E4-45E1102FD156}" type="slidenum">
              <a:rPr lang="en-US" altLang="en-US" smtClean="0"/>
              <a:pPr/>
              <a:t>42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175583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4FE4F-F035-4202-93E4-45E1102FD156}" type="slidenum">
              <a:rPr lang="en-US" altLang="en-US" smtClean="0"/>
              <a:pPr/>
              <a:t>43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36340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4FE4F-F035-4202-93E4-45E1102FD156}" type="slidenum">
              <a:rPr lang="en-US" altLang="en-US" smtClean="0"/>
              <a:pPr/>
              <a:t>44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78776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4FE4F-F035-4202-93E4-45E1102FD156}" type="slidenum">
              <a:rPr lang="en-US" altLang="en-US" smtClean="0"/>
              <a:pPr/>
              <a:t>45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07235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4FE4F-F035-4202-93E4-45E1102FD156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9550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4FE4F-F035-4202-93E4-45E1102FD156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7219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4FE4F-F035-4202-93E4-45E1102FD156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965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4FE4F-F035-4202-93E4-45E1102FD156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9793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4FE4F-F035-4202-93E4-45E1102FD156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20524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4FE4F-F035-4202-93E4-45E1102FD156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3216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>
            <a:lvl1pPr algn="l">
              <a:defRPr/>
            </a:lvl1pPr>
          </a:lstStyle>
          <a:p>
            <a:r>
              <a:rPr lang="en-US" dirty="0"/>
              <a:t>                                                    </a:t>
            </a:r>
            <a:br>
              <a:rPr lang="en-US" dirty="0"/>
            </a:br>
            <a:r>
              <a:rPr lang="en-US" dirty="0"/>
              <a:t>			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66143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Text"/>
          <p:cNvSpPr>
            <a:spLocks noGrp="1"/>
          </p:cNvSpPr>
          <p:nvPr>
            <p:ph type="title"/>
          </p:nvPr>
        </p:nvSpPr>
        <p:spPr>
          <a:xfrm>
            <a:off x="2640013" y="2133600"/>
            <a:ext cx="4935538" cy="984886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2640013" y="3867150"/>
            <a:ext cx="4935538" cy="2154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 marL="169664" indent="-168076">
              <a:defRPr sz="1400"/>
            </a:lvl2pPr>
            <a:lvl3pPr marL="424457" indent="-229195">
              <a:defRPr sz="1400"/>
            </a:lvl3pPr>
            <a:lvl4pPr marL="594916" indent="-136128">
              <a:defRPr sz="1400"/>
            </a:lvl4pPr>
            <a:lvl5pPr marL="733536" indent="-113903"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BottomBar"/>
          <p:cNvSpPr/>
          <p:nvPr/>
        </p:nvSpPr>
        <p:spPr>
          <a:xfrm>
            <a:off x="-7940" y="6478297"/>
            <a:ext cx="8961440" cy="240003"/>
          </a:xfrm>
          <a:prstGeom prst="rect">
            <a:avLst/>
          </a:prstGeom>
          <a:solidFill>
            <a:srgbClr val="C7DFFB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5" name="Straight Connector 5"/>
          <p:cNvSpPr/>
          <p:nvPr/>
        </p:nvSpPr>
        <p:spPr>
          <a:xfrm>
            <a:off x="-7940" y="1050798"/>
            <a:ext cx="8961440" cy="2"/>
          </a:xfrm>
          <a:prstGeom prst="line">
            <a:avLst/>
          </a:prstGeom>
          <a:ln w="19050">
            <a:solidFill>
              <a:schemeClr val="accent4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6" name="Body Level One…"/>
          <p:cNvSpPr>
            <a:spLocks noGrp="1"/>
          </p:cNvSpPr>
          <p:nvPr>
            <p:ph type="body" idx="1"/>
          </p:nvPr>
        </p:nvSpPr>
        <p:spPr>
          <a:xfrm>
            <a:off x="119062" y="1096371"/>
            <a:ext cx="8650048" cy="5150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406808-A0D1-4257-8A54-8D2B3306793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378" y="129034"/>
            <a:ext cx="2621191" cy="768536"/>
          </a:xfrm>
          <a:prstGeom prst="rect">
            <a:avLst/>
          </a:prstGeom>
        </p:spPr>
      </p:pic>
      <p:pic>
        <p:nvPicPr>
          <p:cNvPr id="8" name="Picture 22" descr="Picture 22">
            <a:extLst>
              <a:ext uri="{FF2B5EF4-FFF2-40B4-BE49-F238E27FC236}">
                <a16:creationId xmlns:a16="http://schemas.microsoft.com/office/drawing/2014/main" id="{40390E92-C255-4F70-995A-371B77C42B0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/>
          </a:blip>
          <a:stretch>
            <a:fillRect/>
          </a:stretch>
        </p:blipFill>
        <p:spPr>
          <a:xfrm>
            <a:off x="7459835" y="125433"/>
            <a:ext cx="1309275" cy="772137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8623149" y="6499089"/>
            <a:ext cx="65" cy="21544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defRPr sz="1400" b="1"/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</p:sldLayoutIdLst>
  <p:transition spd="med"/>
  <p:hf hdr="0" ftr="0" dt="0"/>
  <p:txStyles>
    <p:titleStyle>
      <a:lvl1pPr marL="0" marR="0" indent="0" algn="l" defTabSz="895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266700" algn="l"/>
        </a:tabLst>
        <a:defRPr sz="1900" b="1" i="0" u="none" strike="noStrike" cap="none" spc="0" baseline="0">
          <a:ln>
            <a:noFill/>
          </a:ln>
          <a:solidFill>
            <a:schemeClr val="accent4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895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266700" algn="l"/>
        </a:tabLst>
        <a:defRPr sz="1900" b="1" i="0" u="none" strike="noStrike" cap="none" spc="0" baseline="0">
          <a:ln>
            <a:noFill/>
          </a:ln>
          <a:solidFill>
            <a:schemeClr val="accent4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895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266700" algn="l"/>
        </a:tabLst>
        <a:defRPr sz="1900" b="1" i="0" u="none" strike="noStrike" cap="none" spc="0" baseline="0">
          <a:ln>
            <a:noFill/>
          </a:ln>
          <a:solidFill>
            <a:schemeClr val="accent4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895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266700" algn="l"/>
        </a:tabLst>
        <a:defRPr sz="1900" b="1" i="0" u="none" strike="noStrike" cap="none" spc="0" baseline="0">
          <a:ln>
            <a:noFill/>
          </a:ln>
          <a:solidFill>
            <a:schemeClr val="accent4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895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266700" algn="l"/>
        </a:tabLst>
        <a:defRPr sz="1900" b="1" i="0" u="none" strike="noStrike" cap="none" spc="0" baseline="0">
          <a:ln>
            <a:noFill/>
          </a:ln>
          <a:solidFill>
            <a:schemeClr val="accent4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l" defTabSz="895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266700" algn="l"/>
        </a:tabLst>
        <a:defRPr sz="1900" b="1" i="0" u="none" strike="noStrike" cap="none" spc="0" baseline="0">
          <a:ln>
            <a:noFill/>
          </a:ln>
          <a:solidFill>
            <a:schemeClr val="accent4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l" defTabSz="895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266700" algn="l"/>
        </a:tabLst>
        <a:defRPr sz="1900" b="1" i="0" u="none" strike="noStrike" cap="none" spc="0" baseline="0">
          <a:ln>
            <a:noFill/>
          </a:ln>
          <a:solidFill>
            <a:schemeClr val="accent4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l" defTabSz="895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266700" algn="l"/>
        </a:tabLst>
        <a:defRPr sz="1900" b="1" i="0" u="none" strike="noStrike" cap="none" spc="0" baseline="0">
          <a:ln>
            <a:noFill/>
          </a:ln>
          <a:solidFill>
            <a:schemeClr val="accent4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l" defTabSz="895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266700" algn="l"/>
        </a:tabLst>
        <a:defRPr sz="1900" b="1" i="0" u="none" strike="noStrike" cap="none" spc="0" baseline="0">
          <a:ln>
            <a:noFill/>
          </a:ln>
          <a:solidFill>
            <a:schemeClr val="accent4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895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193675" marR="0" indent="-192087" algn="l" defTabSz="89535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5000"/>
        <a:buFontTx/>
        <a:buChar char="▪"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457200" marR="0" indent="-261938" algn="l" defTabSz="89535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0000"/>
        <a:buFontTx/>
        <a:buChar char="–"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614362" marR="0" indent="-155575" algn="l" defTabSz="89535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0000"/>
        <a:buFontTx/>
        <a:buChar char="▫"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749808" marR="0" indent="-130175" algn="l" defTabSz="89535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89000"/>
        <a:buFontTx/>
        <a:buChar char="-"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749808" marR="0" indent="-130175" algn="l" defTabSz="89535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89000"/>
        <a:buFontTx/>
        <a:buChar char="-"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749808" marR="0" indent="-130175" algn="l" defTabSz="89535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89000"/>
        <a:buFontTx/>
        <a:buChar char="-"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749808" marR="0" indent="-130175" algn="l" defTabSz="89535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89000"/>
        <a:buFontTx/>
        <a:buChar char="-"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749808" marR="0" indent="-130175" algn="l" defTabSz="89535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89000"/>
        <a:buFontTx/>
        <a:buChar char="-"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sourceri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tax.ri.gov/healthcoveragemandate/index.php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x.ri.gov/notice/Pub._2019_01_Guide_to_tax_break_on_pension_income_02_07_19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rules.sos.ri.gov/regulations/part/280-20-55-4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x.ri.gov/Tax%20Website/TAX/notice/Responses%20to%20Practitioner%20Questions%2012-31-13.pd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rules.sos.ri.gov/regulations/part/280-20-55-2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40100" y="4369075"/>
            <a:ext cx="1663928" cy="982661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traight Connector 8"/>
          <p:cNvSpPr/>
          <p:nvPr/>
        </p:nvSpPr>
        <p:spPr>
          <a:xfrm>
            <a:off x="481516" y="4239767"/>
            <a:ext cx="8006992" cy="439"/>
          </a:xfrm>
          <a:prstGeom prst="line">
            <a:avLst/>
          </a:prstGeom>
          <a:ln w="47625">
            <a:solidFill>
              <a:srgbClr val="001F48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5" name="Title 4"/>
          <p:cNvSpPr>
            <a:spLocks noGrp="1"/>
          </p:cNvSpPr>
          <p:nvPr>
            <p:ph type="title"/>
          </p:nvPr>
        </p:nvSpPr>
        <p:spPr>
          <a:xfrm>
            <a:off x="551855" y="771621"/>
            <a:ext cx="7752173" cy="338469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 sz="2600" b="1">
                <a:solidFill>
                  <a:srgbClr val="002060"/>
                </a:solidFill>
              </a:defRPr>
            </a:pPr>
            <a:br>
              <a:rPr lang="en-US" sz="2200" dirty="0"/>
            </a:br>
            <a:br>
              <a:rPr lang="en-US" sz="2200" dirty="0"/>
            </a:br>
            <a:r>
              <a:rPr lang="en-US" sz="3100" dirty="0"/>
              <a:t>Seminar for Tax Preparers</a:t>
            </a:r>
            <a:br>
              <a:rPr lang="en-US" sz="3100" dirty="0"/>
            </a:br>
            <a:br>
              <a:rPr lang="en-US" sz="3100" dirty="0"/>
            </a:br>
            <a:br>
              <a:rPr lang="en-US" sz="1800" dirty="0"/>
            </a:br>
            <a:br>
              <a:rPr sz="2000" b="0" dirty="0"/>
            </a:br>
            <a:r>
              <a:rPr lang="en-US" sz="2000" b="0" dirty="0"/>
              <a:t>CCRI Newport/Warwick</a:t>
            </a:r>
            <a:br>
              <a:rPr sz="2000" b="0" dirty="0"/>
            </a:br>
            <a:endParaRPr sz="1800" b="0" dirty="0"/>
          </a:p>
        </p:txBody>
      </p:sp>
      <p:sp>
        <p:nvSpPr>
          <p:cNvPr id="46" name="Rectangle 1"/>
          <p:cNvSpPr/>
          <p:nvPr/>
        </p:nvSpPr>
        <p:spPr>
          <a:xfrm>
            <a:off x="3285899" y="5936975"/>
            <a:ext cx="2481696" cy="584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0000"/>
                </a:solidFill>
              </a:defRPr>
            </a:pPr>
            <a:br>
              <a:rPr dirty="0"/>
            </a:b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00EFE7-5D54-42ED-B339-4B8F64B87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855" y="4487225"/>
            <a:ext cx="2621191" cy="768536"/>
          </a:xfrm>
          <a:prstGeom prst="rect">
            <a:avLst/>
          </a:prstGeom>
        </p:spPr>
      </p:pic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6E59B520-34B7-4C53-8E68-3F6909F6F61E}"/>
              </a:ext>
            </a:extLst>
          </p:cNvPr>
          <p:cNvSpPr/>
          <p:nvPr/>
        </p:nvSpPr>
        <p:spPr>
          <a:xfrm>
            <a:off x="481516" y="5587466"/>
            <a:ext cx="8006992" cy="439"/>
          </a:xfrm>
          <a:prstGeom prst="line">
            <a:avLst/>
          </a:prstGeom>
          <a:ln w="47625">
            <a:solidFill>
              <a:srgbClr val="001F48"/>
            </a:solidFill>
          </a:ln>
        </p:spPr>
        <p:txBody>
          <a:bodyPr lIns="45719" rIns="45719"/>
          <a:lstStyle/>
          <a:p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B6FDC4-89ED-43D9-A52B-659D88AF78EC}"/>
              </a:ext>
            </a:extLst>
          </p:cNvPr>
          <p:cNvSpPr txBox="1"/>
          <p:nvPr/>
        </p:nvSpPr>
        <p:spPr>
          <a:xfrm>
            <a:off x="2713703" y="307910"/>
            <a:ext cx="4881716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895350">
              <a:tabLst>
                <a:tab pos="266700" algn="l"/>
              </a:tabLst>
            </a:pPr>
            <a:r>
              <a:rPr lang="en-US" sz="2400" b="1" dirty="0">
                <a:solidFill>
                  <a:schemeClr val="accent4"/>
                </a:solidFill>
              </a:rPr>
              <a:t>Portal Update</a:t>
            </a:r>
          </a:p>
          <a:p>
            <a:pPr algn="ctr" defTabSz="895350">
              <a:tabLst>
                <a:tab pos="266700" algn="l"/>
              </a:tabLst>
            </a:pPr>
            <a:r>
              <a:rPr lang="en-US" sz="2400" b="1" dirty="0">
                <a:solidFill>
                  <a:schemeClr val="accent4"/>
                </a:solidFill>
              </a:rPr>
              <a:t>Compliance Check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587885-DED5-4981-95D3-55CAE3BC9BB0}"/>
              </a:ext>
            </a:extLst>
          </p:cNvPr>
          <p:cNvSpPr txBox="1"/>
          <p:nvPr/>
        </p:nvSpPr>
        <p:spPr>
          <a:xfrm>
            <a:off x="737634" y="5197358"/>
            <a:ext cx="747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Taxpayer prompted to check compliance of their accounts to ensure smooth LOGS application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Compliance check include looking for outstanding debts, return issues and periods missing returns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Benefits to Taxpayer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: Quick and Accurate way to determine Compliance with the Division of Taxation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D3421216-6266-418E-B6A7-64E38E877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081" y="1138905"/>
            <a:ext cx="6548246" cy="407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6187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B6FDC4-89ED-43D9-A52B-659D88AF78EC}"/>
              </a:ext>
            </a:extLst>
          </p:cNvPr>
          <p:cNvSpPr txBox="1"/>
          <p:nvPr/>
        </p:nvSpPr>
        <p:spPr>
          <a:xfrm>
            <a:off x="2713703" y="307910"/>
            <a:ext cx="4881716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895350">
              <a:tabLst>
                <a:tab pos="266700" algn="l"/>
              </a:tabLst>
            </a:pPr>
            <a:r>
              <a:rPr lang="en-US" sz="2400" b="1" dirty="0">
                <a:solidFill>
                  <a:schemeClr val="accent4"/>
                </a:solidFill>
              </a:rPr>
              <a:t>Portal Update</a:t>
            </a:r>
          </a:p>
          <a:p>
            <a:pPr algn="ctr" defTabSz="895350">
              <a:tabLst>
                <a:tab pos="266700" algn="l"/>
              </a:tabLst>
            </a:pPr>
            <a:r>
              <a:rPr lang="en-US" sz="2400" b="1" dirty="0">
                <a:solidFill>
                  <a:schemeClr val="accent4"/>
                </a:solidFill>
              </a:rPr>
              <a:t>LOGS Application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587885-DED5-4981-95D3-55CAE3BC9BB0}"/>
              </a:ext>
            </a:extLst>
          </p:cNvPr>
          <p:cNvSpPr txBox="1"/>
          <p:nvPr/>
        </p:nvSpPr>
        <p:spPr>
          <a:xfrm>
            <a:off x="742324" y="4712349"/>
            <a:ext cx="74688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Taxpayer prompted to check compliance of their accounts to ensure smooth LOGS application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Smart Application helps taxpayer navigate and correctly fill out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Service Requests allow for follow up LOGS information to be provided via Portal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Benefits to Taxpayer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: Simpler, intuitive interface for requesting a LOGS; clarity as to primary issues that would prevent a LOGS from being issued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CE45EE-1380-40AA-A12C-8ACE3CCC0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296" y="1138905"/>
            <a:ext cx="7154907" cy="361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0229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B6FDC4-89ED-43D9-A52B-659D88AF78EC}"/>
              </a:ext>
            </a:extLst>
          </p:cNvPr>
          <p:cNvSpPr txBox="1"/>
          <p:nvPr/>
        </p:nvSpPr>
        <p:spPr>
          <a:xfrm>
            <a:off x="2713703" y="307910"/>
            <a:ext cx="4881716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895350">
              <a:tabLst>
                <a:tab pos="266700" algn="l"/>
              </a:tabLst>
            </a:pPr>
            <a:r>
              <a:rPr lang="en-US" sz="2400" b="1" dirty="0">
                <a:solidFill>
                  <a:schemeClr val="accent4"/>
                </a:solidFill>
              </a:rPr>
              <a:t>Portal Update</a:t>
            </a:r>
          </a:p>
          <a:p>
            <a:pPr algn="ctr" defTabSz="895350">
              <a:tabLst>
                <a:tab pos="266700" algn="l"/>
              </a:tabLst>
            </a:pPr>
            <a:r>
              <a:rPr lang="en-US" sz="2400" b="1" dirty="0">
                <a:solidFill>
                  <a:schemeClr val="accent4"/>
                </a:solidFill>
              </a:rPr>
              <a:t>Service Requests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42851B-7468-443D-B3B5-0FD28608004F}"/>
              </a:ext>
            </a:extLst>
          </p:cNvPr>
          <p:cNvSpPr txBox="1"/>
          <p:nvPr/>
        </p:nvSpPr>
        <p:spPr>
          <a:xfrm>
            <a:off x="232641" y="5025395"/>
            <a:ext cx="84882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Taxpayers can submit copies of Power of Attorney, uploaded directly to their profile via portal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Taxpayers can request to update address of their profile and accounts via portal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Taxpayers can follow up and provide additional information concerning an open LOGS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Benefit to Taxpayer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: Reduces Taxpayer burden for submission of service requests by providing for electronic filing </a:t>
            </a:r>
            <a:endParaRPr lang="en-US" sz="1200" dirty="0"/>
          </a:p>
        </p:txBody>
      </p:sp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221B165-F86E-49DF-A2EC-9A901C9D6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41" y="1387402"/>
            <a:ext cx="8488218" cy="251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7439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B6FDC4-89ED-43D9-A52B-659D88AF78EC}"/>
              </a:ext>
            </a:extLst>
          </p:cNvPr>
          <p:cNvSpPr txBox="1"/>
          <p:nvPr/>
        </p:nvSpPr>
        <p:spPr>
          <a:xfrm>
            <a:off x="2713703" y="307910"/>
            <a:ext cx="4881716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895350">
              <a:tabLst>
                <a:tab pos="266700" algn="l"/>
              </a:tabLst>
            </a:pPr>
            <a:r>
              <a:rPr lang="en-US" sz="2400" b="1" dirty="0">
                <a:solidFill>
                  <a:schemeClr val="accent4"/>
                </a:solidFill>
              </a:rPr>
              <a:t>Portal Update</a:t>
            </a:r>
          </a:p>
          <a:p>
            <a:pPr algn="ctr" defTabSz="895350">
              <a:tabLst>
                <a:tab pos="266700" algn="l"/>
              </a:tabLst>
            </a:pPr>
            <a:r>
              <a:rPr lang="en-US" sz="2400" b="1" dirty="0">
                <a:solidFill>
                  <a:schemeClr val="accent4"/>
                </a:solidFill>
              </a:rPr>
              <a:t>License Renewal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4CDBC4-0A38-4D1C-B65E-FAB7416EF244}"/>
              </a:ext>
            </a:extLst>
          </p:cNvPr>
          <p:cNvSpPr txBox="1"/>
          <p:nvPr/>
        </p:nvSpPr>
        <p:spPr>
          <a:xfrm>
            <a:off x="440373" y="4931772"/>
            <a:ext cx="8072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Taxpayers can navigate to a dedicated page to see their licenses, their effects dates and the license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When a license is available to be renewed, a single “renew” button prompts the taxpayer to make a payment for automatic renewal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Benefit to Taxpayer: 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Taxpayer can discern from the landing page if there are outstanding debts that may prevent a license from being issued; full transparency into the status of a license</a:t>
            </a:r>
          </a:p>
        </p:txBody>
      </p:sp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442DFDA-4B43-40A6-9E2C-E5400D9A9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68" y="1138905"/>
            <a:ext cx="6989363" cy="390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9705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B6FDC4-89ED-43D9-A52B-659D88AF78EC}"/>
              </a:ext>
            </a:extLst>
          </p:cNvPr>
          <p:cNvSpPr txBox="1"/>
          <p:nvPr/>
        </p:nvSpPr>
        <p:spPr>
          <a:xfrm>
            <a:off x="2713703" y="307910"/>
            <a:ext cx="4881716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895350">
              <a:tabLst>
                <a:tab pos="266700" algn="l"/>
              </a:tabLst>
            </a:pPr>
            <a:r>
              <a:rPr lang="en-US" sz="2400" b="1" dirty="0">
                <a:solidFill>
                  <a:schemeClr val="accent4"/>
                </a:solidFill>
              </a:rPr>
              <a:t>Portal Update</a:t>
            </a:r>
          </a:p>
          <a:p>
            <a:pPr algn="ctr" defTabSz="895350">
              <a:tabLst>
                <a:tab pos="266700" algn="l"/>
              </a:tabLst>
            </a:pPr>
            <a:r>
              <a:rPr lang="en-US" sz="2400" b="1" dirty="0">
                <a:solidFill>
                  <a:schemeClr val="accent4"/>
                </a:solidFill>
              </a:rPr>
              <a:t>Taxpayer Payment History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E1D1E4-A16C-439D-AE08-BBDB6F0BCEA0}"/>
              </a:ext>
            </a:extLst>
          </p:cNvPr>
          <p:cNvSpPr txBox="1"/>
          <p:nvPr/>
        </p:nvSpPr>
        <p:spPr>
          <a:xfrm>
            <a:off x="647286" y="4794565"/>
            <a:ext cx="76589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Payment history for taxpayer available regardless of payment type and payment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Feature created specifically to meet the taxpayers/preparers requests.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Ability to Export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Benefits to Taxpayer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: Payment history helps preparers ensure that the returns are filled in correctly concerning that carryforwards, estimated payments, extension payments and other payments in a given</a:t>
            </a:r>
          </a:p>
        </p:txBody>
      </p:sp>
      <p:pic>
        <p:nvPicPr>
          <p:cNvPr id="8" name="Picture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769503D-0553-4403-BFB1-FCBDFA1AE9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35" y="1138905"/>
            <a:ext cx="7320426" cy="369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72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24FB9-C374-4BB2-9BDD-1F7814CDA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EB0DF9-619E-4936-8A66-D0B7E10A8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u="sng" dirty="0">
                <a:solidFill>
                  <a:schemeClr val="accent3">
                    <a:lumMod val="50000"/>
                  </a:schemeClr>
                </a:solidFill>
              </a:rPr>
              <a:t>Step 1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: Visit Taxportal.ri.gov and create a user name and password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65D728-E0A1-49D8-A1C8-FD8F86D275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51164" y="1870364"/>
            <a:ext cx="7578436" cy="37515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2233B9-D2A9-44B3-8DB9-DF76F697EA3F}"/>
              </a:ext>
            </a:extLst>
          </p:cNvPr>
          <p:cNvSpPr txBox="1"/>
          <p:nvPr/>
        </p:nvSpPr>
        <p:spPr>
          <a:xfrm>
            <a:off x="3578772" y="318220"/>
            <a:ext cx="338958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Portal Instructions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730021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4CA9C1E-F8A6-4CF9-A79B-93DC91C43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A5A32-8568-4B99-B159-CC5C7089A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u="sng" dirty="0">
                <a:solidFill>
                  <a:schemeClr val="accent3">
                    <a:lumMod val="50000"/>
                  </a:schemeClr>
                </a:solidFill>
              </a:rPr>
              <a:t>Step 2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: Get PIN from Taxation </a:t>
            </a:r>
          </a:p>
          <a:p>
            <a:endParaRPr lang="en-US" sz="2400" u="sng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400" u="sng" dirty="0">
                <a:solidFill>
                  <a:schemeClr val="accent3">
                    <a:lumMod val="50000"/>
                  </a:schemeClr>
                </a:solidFill>
              </a:rPr>
              <a:t>Step 3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: Log in using name and password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41118D-5EBC-4B7B-AF0F-C4C029237D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47941" y="2492202"/>
            <a:ext cx="7592290" cy="34518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770E93-0A68-45F9-8AB4-1B4DCC2EC12C}"/>
              </a:ext>
            </a:extLst>
          </p:cNvPr>
          <p:cNvSpPr txBox="1"/>
          <p:nvPr/>
        </p:nvSpPr>
        <p:spPr>
          <a:xfrm>
            <a:off x="3578772" y="318220"/>
            <a:ext cx="338958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Portal Instructions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163329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AE022-28DB-4562-8F54-8C9B9B826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C3F1B2-DC1B-4482-A29C-99C519772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u="sng" dirty="0">
                <a:solidFill>
                  <a:schemeClr val="accent3">
                    <a:lumMod val="50000"/>
                  </a:schemeClr>
                </a:solidFill>
              </a:rPr>
              <a:t>Step 4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: Link User ID to Taxation using PIN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D65C32-C19C-4E8A-913D-DE333F13F7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78873" y="1567659"/>
            <a:ext cx="7467599" cy="22904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EEF426-CC3A-4D91-B2DB-6C15277C01B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81891" y="3439007"/>
            <a:ext cx="7564581" cy="28962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710AB4-3A58-42EF-B329-8FEA1A0D2CD6}"/>
              </a:ext>
            </a:extLst>
          </p:cNvPr>
          <p:cNvSpPr txBox="1"/>
          <p:nvPr/>
        </p:nvSpPr>
        <p:spPr>
          <a:xfrm>
            <a:off x="3578772" y="318220"/>
            <a:ext cx="338958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Portal Instructions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945669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19513-C6B3-4D72-A2B8-871814F90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E9076D-1784-45EB-ACB9-77D23523F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62" y="1098233"/>
            <a:ext cx="8650048" cy="5097142"/>
          </a:xfrm>
        </p:spPr>
        <p:txBody>
          <a:bodyPr/>
          <a:lstStyle/>
          <a:p>
            <a:r>
              <a:rPr lang="en-US" sz="2400" u="sng" dirty="0">
                <a:solidFill>
                  <a:schemeClr val="accent3">
                    <a:lumMod val="50000"/>
                  </a:schemeClr>
                </a:solidFill>
              </a:rPr>
              <a:t>Step 5: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View your linked taxpayer account</a:t>
            </a:r>
          </a:p>
          <a:p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AA65C3-2EF3-482C-A5B6-D581EEF04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961" y="1669054"/>
            <a:ext cx="7334250" cy="39528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30857A-3B1E-4241-8C21-547809A77CA0}"/>
              </a:ext>
            </a:extLst>
          </p:cNvPr>
          <p:cNvSpPr txBox="1"/>
          <p:nvPr/>
        </p:nvSpPr>
        <p:spPr>
          <a:xfrm>
            <a:off x="3578772" y="318220"/>
            <a:ext cx="338958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Portal Instructions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5350235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9F33F-A2C9-444C-BCE1-7403771FD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2546A-03E7-4D66-88C1-9382B73B6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62" y="1096371"/>
            <a:ext cx="8650048" cy="5150698"/>
          </a:xfrm>
        </p:spPr>
        <p:txBody>
          <a:bodyPr/>
          <a:lstStyle/>
          <a:p>
            <a:r>
              <a:rPr lang="en-US" sz="2400" u="sng" dirty="0">
                <a:solidFill>
                  <a:schemeClr val="accent3">
                    <a:lumMod val="50000"/>
                  </a:schemeClr>
                </a:solidFill>
              </a:rPr>
              <a:t>Step 6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: See all taxpayers linked to your Portal user ID: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A7108E-E62F-4EAC-AEDF-1F1CE754B1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37309" y="1789747"/>
            <a:ext cx="7592291" cy="38321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3355B0-A6DD-468E-9A46-59DBA624C393}"/>
              </a:ext>
            </a:extLst>
          </p:cNvPr>
          <p:cNvSpPr txBox="1"/>
          <p:nvPr/>
        </p:nvSpPr>
        <p:spPr>
          <a:xfrm>
            <a:off x="3578772" y="318220"/>
            <a:ext cx="338958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Portal Instructions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722883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48EB39-A946-48DD-955D-43ADAE9A6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725" y="1138905"/>
            <a:ext cx="797621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lvl="1" indent="0" algn="ctr">
              <a:buNone/>
            </a:pPr>
            <a:endParaRPr lang="en-US" sz="2000" dirty="0"/>
          </a:p>
          <a:p>
            <a:pPr marL="1588" lvl="1" indent="0" algn="ctr">
              <a:buNone/>
            </a:pPr>
            <a:r>
              <a:rPr lang="en-US" sz="2000" dirty="0"/>
              <a:t>Speakers</a:t>
            </a:r>
          </a:p>
          <a:p>
            <a:pPr marL="1588" lvl="1" indent="0" algn="ctr">
              <a:buNone/>
            </a:pPr>
            <a:endParaRPr lang="en-US" dirty="0"/>
          </a:p>
          <a:p>
            <a:pPr marL="1588" lvl="1" indent="0" algn="ctr">
              <a:buNone/>
            </a:pPr>
            <a:endParaRPr lang="en-US" sz="2000" dirty="0"/>
          </a:p>
          <a:p>
            <a:pPr marL="1588" lvl="1" indent="0" algn="ctr">
              <a:buNone/>
            </a:pPr>
            <a:r>
              <a:rPr lang="en-US" sz="2000" dirty="0"/>
              <a:t>Michael Canole, Assistant Tax Administrator</a:t>
            </a:r>
          </a:p>
          <a:p>
            <a:pPr marL="1588" lvl="1" indent="0" algn="ctr">
              <a:buNone/>
            </a:pPr>
            <a:endParaRPr lang="en-US" sz="2000" dirty="0"/>
          </a:p>
          <a:p>
            <a:pPr marL="1588" lvl="1" indent="0" algn="ctr">
              <a:buNone/>
            </a:pPr>
            <a:r>
              <a:rPr lang="en-US" sz="2000" dirty="0"/>
              <a:t>Kimberly Del Gallo, Chief Revenue Agent</a:t>
            </a:r>
          </a:p>
          <a:p>
            <a:pPr marL="1588" lvl="1" indent="0" algn="ctr">
              <a:buNone/>
            </a:pPr>
            <a:endParaRPr lang="en-US" sz="2000" dirty="0"/>
          </a:p>
          <a:p>
            <a:pPr marL="1588" lvl="1" indent="0" algn="ctr">
              <a:buNone/>
            </a:pPr>
            <a:r>
              <a:rPr lang="en-US" sz="2000" dirty="0"/>
              <a:t>Leo Lebeuf, Assessment and Review Chief of Tax Processing</a:t>
            </a:r>
          </a:p>
          <a:p>
            <a:pPr marL="1588" lvl="1" indent="0" algn="ctr">
              <a:buNone/>
            </a:pPr>
            <a:endParaRPr lang="en-US" sz="2000" dirty="0"/>
          </a:p>
          <a:p>
            <a:pPr marL="1588" lvl="1" indent="0" algn="ctr">
              <a:buNone/>
            </a:pPr>
            <a:r>
              <a:rPr lang="en-US" sz="2000" dirty="0"/>
              <a:t>Theriza Iafrate, Chief Revenue Agent</a:t>
            </a:r>
          </a:p>
          <a:p>
            <a:pPr marL="1588" lvl="1" indent="0" algn="ctr">
              <a:buNone/>
            </a:pPr>
            <a:endParaRPr lang="en-US" sz="2000" dirty="0"/>
          </a:p>
          <a:p>
            <a:pPr marL="1588" lvl="1" indent="0" algn="ctr">
              <a:buNone/>
            </a:pPr>
            <a:endParaRPr lang="en-US" dirty="0"/>
          </a:p>
          <a:p>
            <a:pPr marL="158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502912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B4C6F-DAA3-4384-9090-3F3859815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609" y="2133600"/>
            <a:ext cx="6465942" cy="984886"/>
          </a:xfrm>
        </p:spPr>
        <p:txBody>
          <a:bodyPr/>
          <a:lstStyle/>
          <a:p>
            <a:pPr algn="ctr"/>
            <a:r>
              <a:rPr lang="en-US" dirty="0"/>
              <a:t>Income Tax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674BF2-7EA0-4724-BE74-793F71DAF60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996593" y="3713038"/>
            <a:ext cx="6667927" cy="879510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Leo Lebeuf, Chief of Tax Processing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817211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B6FDC4-89ED-43D9-A52B-659D88AF78EC}"/>
              </a:ext>
            </a:extLst>
          </p:cNvPr>
          <p:cNvSpPr txBox="1"/>
          <p:nvPr/>
        </p:nvSpPr>
        <p:spPr>
          <a:xfrm>
            <a:off x="2713703" y="307910"/>
            <a:ext cx="488171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895350">
              <a:tabLst>
                <a:tab pos="266700" algn="l"/>
              </a:tabLst>
            </a:pPr>
            <a:r>
              <a:rPr lang="en-US" sz="2400" b="1" dirty="0">
                <a:solidFill>
                  <a:schemeClr val="accent4"/>
                </a:solidFill>
              </a:rPr>
              <a:t>Individual Mandate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48EB39-A946-48DD-955D-43ADAE9A6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949" y="1350748"/>
            <a:ext cx="7304926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RI requirement for every RI resident to have health insurance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Begins 01/01/2020 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Reported on 2020 income tax return filed in 2021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Will be based on Federal 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Joint implementation team with HealthSource RI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Employer Reporting requirement</a:t>
            </a:r>
          </a:p>
          <a:p>
            <a:pPr marL="1588" lvl="1" indent="0">
              <a:buNone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Forms still under development</a:t>
            </a:r>
          </a:p>
          <a:p>
            <a:pPr marL="1588" lvl="1" indent="0">
              <a:buNone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Outreach beginning soon</a:t>
            </a:r>
          </a:p>
          <a:p>
            <a:pPr marL="1588" lvl="1" indent="0">
              <a:buNone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Open Enrollment is 11/01/19 – 12/31/19 (</a:t>
            </a:r>
            <a:r>
              <a:rPr lang="en-US" u="sng" dirty="0">
                <a:hlinkClick r:id="rId3"/>
              </a:rPr>
              <a:t>https://HealthSourceRI.com</a:t>
            </a:r>
            <a:r>
              <a:rPr lang="en-US" u="sng" dirty="0"/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u="sng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hlinkClick r:id="rId4"/>
              </a:rPr>
              <a:t>http://www.tax.ri.gov/healthcoveragemandate/index.php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871214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B6FDC4-89ED-43D9-A52B-659D88AF78EC}"/>
              </a:ext>
            </a:extLst>
          </p:cNvPr>
          <p:cNvSpPr txBox="1"/>
          <p:nvPr/>
        </p:nvSpPr>
        <p:spPr>
          <a:xfrm>
            <a:off x="2713703" y="307910"/>
            <a:ext cx="488171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895350">
              <a:tabLst>
                <a:tab pos="266700" algn="l"/>
              </a:tabLst>
            </a:pPr>
            <a:r>
              <a:rPr lang="en-US" sz="2400" b="1" dirty="0">
                <a:solidFill>
                  <a:schemeClr val="accent4"/>
                </a:solidFill>
              </a:rPr>
              <a:t>Withholding and Sales Changes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48EB39-A946-48DD-955D-43ADAE9A6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3057" y="1628150"/>
            <a:ext cx="6427385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Withholding E-file and E-Pay mandate – Beginning January 1, 2020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Average monthly withholding amount of $200 or more</a:t>
            </a:r>
          </a:p>
          <a:p>
            <a:pPr marL="195262" lvl="2" indent="0">
              <a:buNone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Electronic methods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RI.gov portal (for now)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Taxportal.ri.gov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ACH Credit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Credit Card with a fee</a:t>
            </a:r>
          </a:p>
          <a:p>
            <a:pPr marL="1588" lvl="1" indent="0">
              <a:buNone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Penalties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Payment --5% of tax withheld or $500 whichever is less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Filing--$50 added to the tax</a:t>
            </a:r>
          </a:p>
          <a:p>
            <a:pPr marL="195262" lvl="2" indent="0">
              <a:buNone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Sales Tax Changes to come 2021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Moving away from Annual Rec to a Quarterly Rec</a:t>
            </a:r>
          </a:p>
          <a:p>
            <a:pPr marL="195262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832351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B6FDC4-89ED-43D9-A52B-659D88AF78EC}"/>
              </a:ext>
            </a:extLst>
          </p:cNvPr>
          <p:cNvSpPr txBox="1"/>
          <p:nvPr/>
        </p:nvSpPr>
        <p:spPr>
          <a:xfrm>
            <a:off x="2713703" y="307910"/>
            <a:ext cx="488171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895350">
              <a:tabLst>
                <a:tab pos="266700" algn="l"/>
              </a:tabLst>
            </a:pPr>
            <a:r>
              <a:rPr lang="en-US" sz="2400" b="1" dirty="0">
                <a:solidFill>
                  <a:schemeClr val="accent4"/>
                </a:solidFill>
              </a:rPr>
              <a:t>Withholding and Sales Changes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3829DC-8EE2-4D78-8CE7-9A9F1E18D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669" y="1114635"/>
            <a:ext cx="7562394" cy="513243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3115863-6BC2-4AB2-B755-F46822D7C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0315617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B6FDC4-89ED-43D9-A52B-659D88AF78EC}"/>
              </a:ext>
            </a:extLst>
          </p:cNvPr>
          <p:cNvSpPr txBox="1"/>
          <p:nvPr/>
        </p:nvSpPr>
        <p:spPr>
          <a:xfrm>
            <a:off x="2713703" y="307910"/>
            <a:ext cx="488171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895350">
              <a:tabLst>
                <a:tab pos="266700" algn="l"/>
              </a:tabLst>
            </a:pPr>
            <a:r>
              <a:rPr lang="en-US" sz="2400" b="1" dirty="0">
                <a:solidFill>
                  <a:schemeClr val="accent4"/>
                </a:solidFill>
              </a:rPr>
              <a:t>2019 Filing Season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48EB39-A946-48DD-955D-43ADAE9A6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775" y="1860780"/>
            <a:ext cx="6804965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</a:rPr>
              <a:t>486K Refunds issued as of 10/28/19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1800" dirty="0">
              <a:solidFill>
                <a:schemeClr val="accent3">
                  <a:lumMod val="50000"/>
                </a:schemeClr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accent3">
                    <a:lumMod val="50000"/>
                  </a:schemeClr>
                </a:solidFill>
              </a:rPr>
              <a:t> 478K at this point last year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1800" dirty="0">
              <a:solidFill>
                <a:schemeClr val="accent3">
                  <a:lumMod val="50000"/>
                </a:schemeClr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accent3">
                    <a:lumMod val="50000"/>
                  </a:schemeClr>
                </a:solidFill>
              </a:rPr>
              <a:t> $305.7M which on pace with last year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1800" dirty="0">
              <a:solidFill>
                <a:schemeClr val="accent3">
                  <a:lumMod val="50000"/>
                </a:schemeClr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accent3">
                    <a:lumMod val="50000"/>
                  </a:schemeClr>
                </a:solidFill>
              </a:rPr>
              <a:t> 58,485 calls, 8,307 walkins,9,800 emails as of 10/28/19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1800" dirty="0">
              <a:solidFill>
                <a:schemeClr val="accent3">
                  <a:lumMod val="50000"/>
                </a:schemeClr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accent3">
                    <a:lumMod val="50000"/>
                  </a:schemeClr>
                </a:solidFill>
              </a:rPr>
              <a:t>RI-1041 will be available for e-file 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701308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B6FDC4-89ED-43D9-A52B-659D88AF78EC}"/>
              </a:ext>
            </a:extLst>
          </p:cNvPr>
          <p:cNvSpPr txBox="1"/>
          <p:nvPr/>
        </p:nvSpPr>
        <p:spPr>
          <a:xfrm>
            <a:off x="2713703" y="307910"/>
            <a:ext cx="488171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895350">
              <a:tabLst>
                <a:tab pos="266700" algn="l"/>
              </a:tabLst>
            </a:pPr>
            <a:r>
              <a:rPr lang="en-US" sz="2400" b="1" dirty="0">
                <a:solidFill>
                  <a:schemeClr val="accent4"/>
                </a:solidFill>
              </a:rPr>
              <a:t>Income Tax Changes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48EB39-A946-48DD-955D-43ADAE9A6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501" y="1138905"/>
            <a:ext cx="6804965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Inflationary changes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Personal Exemptions $4,100</a:t>
            </a:r>
          </a:p>
          <a:p>
            <a:pPr marL="195262" lvl="2" indent="0">
              <a:buNone/>
            </a:pP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Standard Deduction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Single $8,750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Joint $17,500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HOH $13,100</a:t>
            </a:r>
          </a:p>
          <a:p>
            <a:pPr marL="458787" lvl="3" indent="0">
              <a:buNone/>
            </a:pP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Phaseout $203,850 - $227,050</a:t>
            </a:r>
          </a:p>
          <a:p>
            <a:pPr marL="195262" lvl="2" indent="0">
              <a:buNone/>
            </a:pP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Social Security Amounts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Single $85,150	Joint $106,400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Pension and Annuity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Single $83,450	Joint $104,350</a:t>
            </a:r>
          </a:p>
          <a:p>
            <a:pPr marL="458787" lvl="3" indent="0">
              <a:buNone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Property Tax Relief Increase from $365 to $385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Pass-through entity tax impact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793898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B6FDC4-89ED-43D9-A52B-659D88AF78EC}"/>
              </a:ext>
            </a:extLst>
          </p:cNvPr>
          <p:cNvSpPr txBox="1"/>
          <p:nvPr/>
        </p:nvSpPr>
        <p:spPr>
          <a:xfrm>
            <a:off x="2600687" y="153798"/>
            <a:ext cx="4881716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Social Security and Pension Modifications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48EB39-A946-48DD-955D-43ADAE9A6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501" y="1138905"/>
            <a:ext cx="680496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n-US" sz="800" b="1" i="1" u="sng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Key factors: </a:t>
            </a:r>
          </a:p>
          <a:p>
            <a:pPr marL="479425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Modification is based on full retirement age (born before 01/01/1954)</a:t>
            </a:r>
          </a:p>
          <a:p>
            <a:pPr lvl="1" indent="0">
              <a:buNone/>
            </a:pPr>
            <a:endParaRPr lang="en-US" sz="1400" dirty="0">
              <a:solidFill>
                <a:schemeClr val="accent3">
                  <a:lumMod val="50000"/>
                </a:schemeClr>
              </a:solidFill>
            </a:endParaRPr>
          </a:p>
          <a:p>
            <a:pPr marL="479425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Filing status,  (single, separate, head of household, married joint or widow(er)</a:t>
            </a:r>
          </a:p>
          <a:p>
            <a:pPr lvl="1" indent="0">
              <a:buNone/>
            </a:pPr>
            <a:endParaRPr lang="en-US" sz="1400" dirty="0">
              <a:solidFill>
                <a:schemeClr val="accent3">
                  <a:lumMod val="50000"/>
                </a:schemeClr>
              </a:solidFill>
            </a:endParaRPr>
          </a:p>
          <a:p>
            <a:pPr marL="479425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Fed adjusted gross income thresholds (less than $80,000 and $100,000) indexed for inflation </a:t>
            </a:r>
          </a:p>
          <a:p>
            <a:pPr lvl="1" indent="0">
              <a:buNone/>
            </a:pPr>
            <a:endParaRPr lang="en-US" sz="1400" dirty="0">
              <a:solidFill>
                <a:schemeClr val="accent3">
                  <a:lumMod val="50000"/>
                </a:schemeClr>
              </a:solidFill>
            </a:endParaRPr>
          </a:p>
          <a:p>
            <a:pPr marL="549275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Decreasing modification = taxable amount from federal 1040 line 4d (on latest draft) up to maximum of $15,000 per person </a:t>
            </a:r>
          </a:p>
          <a:p>
            <a:pPr marL="549275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3">
                  <a:lumMod val="50000"/>
                </a:schemeClr>
              </a:solidFill>
            </a:endParaRPr>
          </a:p>
          <a:p>
            <a:pPr marL="606425" indent="-34290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Once AGI limitations are passed, no modification </a:t>
            </a:r>
          </a:p>
          <a:p>
            <a:pPr marL="606425" indent="-342900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606425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Does not include IRAs</a:t>
            </a:r>
          </a:p>
          <a:p>
            <a:pPr marL="606425" indent="-34290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3">
                  <a:lumMod val="50000"/>
                </a:schemeClr>
              </a:solidFill>
            </a:endParaRPr>
          </a:p>
          <a:p>
            <a:pPr marL="606425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$15,000 limitation applies per individual for pension/Annuity. Unlimited for SSI</a:t>
            </a:r>
          </a:p>
          <a:p>
            <a:pPr lvl="4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For example, Wife has taxable pension of $17,000 and husband had $8,000.  Modification amount would be $15,000 + $8,000= $23,000.  Not $25,000.</a:t>
            </a:r>
          </a:p>
          <a:p>
            <a:pPr marL="464058" lvl="4" indent="0">
              <a:buNone/>
            </a:pPr>
            <a:endParaRPr lang="en-US" sz="1400" dirty="0">
              <a:solidFill>
                <a:schemeClr val="accent3">
                  <a:lumMod val="50000"/>
                </a:schemeClr>
              </a:solidFill>
            </a:endParaRPr>
          </a:p>
          <a:p>
            <a:pPr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. 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hlinkClick r:id="rId3"/>
              </a:rPr>
              <a:t>Pension and Annuity Guidance document</a:t>
            </a:r>
            <a:endParaRPr lang="en-US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87405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B6FDC4-89ED-43D9-A52B-659D88AF78EC}"/>
              </a:ext>
            </a:extLst>
          </p:cNvPr>
          <p:cNvSpPr txBox="1"/>
          <p:nvPr/>
        </p:nvSpPr>
        <p:spPr>
          <a:xfrm>
            <a:off x="2713703" y="307910"/>
            <a:ext cx="488171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Rhode Island EITC reminders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48EB39-A946-48DD-955D-43ADAE9A6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501" y="1138905"/>
            <a:ext cx="6804965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n-US" sz="800" b="1" i="1" u="sng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The Rhode Island EITC is in addition to the Federal EITC.  Rhode Island EITC rate is a percentage of the Federal EITC.  2015 = 10.0%;    2016 = 12.5%;   2017 = 15.00%;   2018=15%</a:t>
            </a:r>
          </a:p>
          <a:p>
            <a:pPr marL="171450" lvl="0" indent="-171450">
              <a:buFont typeface="Courier New" panose="02070309020205020404" pitchFamily="49" charset="0"/>
              <a:buChar char="o"/>
            </a:pPr>
            <a:endParaRPr lang="en-US" sz="8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Increased rates allow for an increased dollar amount of credit; increases the refund or lowers the amount of tax due; illustration to follow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RI EITC is a refundable credit, which means the credit will be refunded to the taxpayer to the extent it exceeds the taxpayer’s tax liability.  </a:t>
            </a:r>
          </a:p>
          <a:p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RI conforms to federal eligibility and income thresholds.</a:t>
            </a:r>
          </a:p>
          <a:p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RI tax preparer’s regulation includes guidance on due diligence requirements and records  retention for EITC and RI-1040H property tax credit.  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  <a:hlinkClick r:id="rId3"/>
              </a:rPr>
              <a:t>Tax Preparer's Regulation 280-RICR-20-55-4</a:t>
            </a:r>
            <a:endParaRPr lang="en-US" sz="14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If credit ineligibility is suspected, we may need to take extra steps to validate the EITC claim.  (Example: requesting documentation of income and expenses)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270511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B6FDC4-89ED-43D9-A52B-659D88AF78EC}"/>
              </a:ext>
            </a:extLst>
          </p:cNvPr>
          <p:cNvSpPr txBox="1"/>
          <p:nvPr/>
        </p:nvSpPr>
        <p:spPr>
          <a:xfrm>
            <a:off x="2693155" y="215443"/>
            <a:ext cx="4881716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Form RI-1040H</a:t>
            </a:r>
          </a:p>
          <a:p>
            <a:pPr algn="ctr"/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 Property Tax Relief Update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48EB39-A946-48DD-955D-43ADAE9A6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501" y="1138905"/>
            <a:ext cx="6804965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Maximum Credit for 2016 = $385.00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Household income (taxable and nontaxable) = $30,000 or less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One credit per household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Home or dwelling unit must be subject to property tax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Municipal owned public housing is not subject to property tax, therefore credit is disallowed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Nonresidents do not qualify, full-year Rhode Island residents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Must be age 65 or older or disabled (receiving social security disability, SSI or SSDI qualifies)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Responses to previous questions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hlinkClick r:id="rId3"/>
              </a:rPr>
              <a:t>RI-1040H FAQ</a:t>
            </a:r>
            <a:endParaRPr lang="en-US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09710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B6FDC4-89ED-43D9-A52B-659D88AF78EC}"/>
              </a:ext>
            </a:extLst>
          </p:cNvPr>
          <p:cNvSpPr txBox="1"/>
          <p:nvPr/>
        </p:nvSpPr>
        <p:spPr>
          <a:xfrm>
            <a:off x="2713703" y="307910"/>
            <a:ext cx="488171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895350">
              <a:tabLst>
                <a:tab pos="266700" algn="l"/>
              </a:tabLst>
            </a:pPr>
            <a:r>
              <a:rPr lang="en-US" sz="2400" b="1" dirty="0">
                <a:solidFill>
                  <a:schemeClr val="accent4"/>
                </a:solidFill>
              </a:rPr>
              <a:t>Discussion of Extensions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48EB39-A946-48DD-955D-43ADAE9A6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501" y="1138905"/>
            <a:ext cx="6804965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Courier New" panose="02070309020205020404" pitchFamily="49" charset="0"/>
              <a:buChar char="o"/>
            </a:pPr>
            <a:r>
              <a:rPr lang="en-US" b="1" dirty="0">
                <a:hlinkClick r:id="rId3"/>
              </a:rPr>
              <a:t>Extension of Time to File (280-RICR-20-55-2)</a:t>
            </a:r>
            <a:r>
              <a:rPr lang="en-US" dirty="0"/>
              <a:t> </a:t>
            </a:r>
          </a:p>
          <a:p>
            <a:pPr marL="1588" lvl="1" indent="0">
              <a:buNone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Extension of time to file; Not time to pay</a:t>
            </a:r>
          </a:p>
          <a:p>
            <a:pPr marL="1588" lvl="1" indent="0">
              <a:buNone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Definition of a Proper Estimate</a:t>
            </a:r>
          </a:p>
          <a:p>
            <a:pPr marL="1588" lvl="1" indent="0">
              <a:buNone/>
            </a:pP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“Proper estimate” means a Rhode Island extension form filed by the regular due date which declares at least eighty percent (80%) of the tax due for the taxable year.</a:t>
            </a:r>
          </a:p>
          <a:p>
            <a:pPr marL="195262" lvl="2" indent="0">
              <a:buNone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Extension must be filed on time and have “proper estimate” to be considered valid</a:t>
            </a:r>
          </a:p>
          <a:p>
            <a:pPr marL="1588" lvl="1" indent="0">
              <a:buNone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Federal extension is acceptable if no payment is due on 04/15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Regulation covers “Reasonable Cause” for Waiver of Late Filing Addition to the Tax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60797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B4C6F-DAA3-4384-9090-3F3859815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609" y="2133600"/>
            <a:ext cx="6465942" cy="984886"/>
          </a:xfrm>
        </p:spPr>
        <p:txBody>
          <a:bodyPr/>
          <a:lstStyle/>
          <a:p>
            <a:pPr algn="ctr"/>
            <a:r>
              <a:rPr lang="en-US" dirty="0"/>
              <a:t>Taxportal.ri.gov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674BF2-7EA0-4724-BE74-793F71DAF60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996593" y="3713038"/>
            <a:ext cx="6667927" cy="879510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Kimberly Del Gallo, Chief Revenue Agent</a:t>
            </a:r>
          </a:p>
        </p:txBody>
      </p:sp>
    </p:spTree>
    <p:extLst>
      <p:ext uri="{BB962C8B-B14F-4D97-AF65-F5344CB8AC3E}">
        <p14:creationId xmlns:p14="http://schemas.microsoft.com/office/powerpoint/2010/main" val="2655267906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B4C6F-DAA3-4384-9090-3F3859815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609" y="2133600"/>
            <a:ext cx="6465942" cy="984886"/>
          </a:xfrm>
        </p:spPr>
        <p:txBody>
          <a:bodyPr/>
          <a:lstStyle/>
          <a:p>
            <a:pPr algn="ctr"/>
            <a:r>
              <a:rPr lang="en-US" dirty="0"/>
              <a:t>Pass Through Entity Tax and Partnership Audits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674BF2-7EA0-4724-BE74-793F71DAF60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996593" y="3713038"/>
            <a:ext cx="6667927" cy="879510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Michael Canole, Assistant Tax Administrator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24612170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B6FDC4-89ED-43D9-A52B-659D88AF78EC}"/>
              </a:ext>
            </a:extLst>
          </p:cNvPr>
          <p:cNvSpPr txBox="1"/>
          <p:nvPr/>
        </p:nvSpPr>
        <p:spPr>
          <a:xfrm>
            <a:off x="2713703" y="307910"/>
            <a:ext cx="4881716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895350">
              <a:tabLst>
                <a:tab pos="266700" algn="l"/>
              </a:tabLst>
            </a:pPr>
            <a:r>
              <a:rPr lang="en-US" sz="2400" b="1" dirty="0">
                <a:solidFill>
                  <a:schemeClr val="accent4"/>
                </a:solidFill>
              </a:rPr>
              <a:t>Pass Through Entity Taxation Election (44-11-2.3)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48EB39-A946-48DD-955D-43ADAE9A6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081" y="1138905"/>
            <a:ext cx="642738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Effective 07/01/19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Tax payments on behalf of residents and non-residents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Income tax calculated at 5.99% of RI source income</a:t>
            </a:r>
          </a:p>
          <a:p>
            <a:pPr marL="1588" lvl="1" indent="0">
              <a:buNone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BUS-EST used to make estimated payments starting 09/16/19 due date</a:t>
            </a:r>
          </a:p>
          <a:p>
            <a:pPr marL="1588" lvl="1" indent="0">
              <a:buNone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Definition of an pass-through entity:</a:t>
            </a:r>
          </a:p>
          <a:p>
            <a:pPr marL="487870" lvl="4" indent="0">
              <a:buNone/>
            </a:pPr>
            <a:r>
              <a:rPr lang="en-US" dirty="0"/>
              <a:t>"Pass-through entity" means a corporation that for the applicable tax year is treated as an S Corporation under I.R.C. 1362(a) (26 U.S.C. § 1362(a)), or a general partnership, limited partnership, limited liability partnership, trust, limited liability company or unincorporated sole proprietorship that for the applicable tax year is not taxed as a corporation for federal tax purposes under the state’s regulations. </a:t>
            </a:r>
          </a:p>
          <a:p>
            <a:pPr marL="487870" lvl="4" indent="0">
              <a:buNone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Modification required on Schedule M to add back tax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Forms and other specifics still being developed</a:t>
            </a:r>
          </a:p>
        </p:txBody>
      </p:sp>
    </p:spTree>
    <p:extLst>
      <p:ext uri="{BB962C8B-B14F-4D97-AF65-F5344CB8AC3E}">
        <p14:creationId xmlns:p14="http://schemas.microsoft.com/office/powerpoint/2010/main" val="2379133544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B6FDC4-89ED-43D9-A52B-659D88AF78EC}"/>
              </a:ext>
            </a:extLst>
          </p:cNvPr>
          <p:cNvSpPr txBox="1"/>
          <p:nvPr/>
        </p:nvSpPr>
        <p:spPr>
          <a:xfrm>
            <a:off x="2713703" y="307910"/>
            <a:ext cx="4881716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895350">
              <a:tabLst>
                <a:tab pos="266700" algn="l"/>
              </a:tabLst>
            </a:pPr>
            <a:r>
              <a:rPr lang="en-US" sz="2400" b="1" dirty="0">
                <a:solidFill>
                  <a:schemeClr val="accent4"/>
                </a:solidFill>
              </a:rPr>
              <a:t>Pass Through Entity Taxation Election (44-11-2.3)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C9B801-651A-4219-AB9D-AFAE0EED5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9725"/>
            <a:ext cx="8953500" cy="371885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B455643-A7CC-44A0-8EE7-63655FB72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62" y="1335639"/>
            <a:ext cx="8650048" cy="491142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001626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B6FDC4-89ED-43D9-A52B-659D88AF78EC}"/>
              </a:ext>
            </a:extLst>
          </p:cNvPr>
          <p:cNvSpPr txBox="1"/>
          <p:nvPr/>
        </p:nvSpPr>
        <p:spPr>
          <a:xfrm>
            <a:off x="2713703" y="307910"/>
            <a:ext cx="4881716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895350">
              <a:tabLst>
                <a:tab pos="266700" algn="l"/>
              </a:tabLst>
            </a:pPr>
            <a:r>
              <a:rPr lang="en-US" sz="2400" b="1" dirty="0">
                <a:solidFill>
                  <a:schemeClr val="accent4"/>
                </a:solidFill>
              </a:rPr>
              <a:t>Pass Through Entity Taxation Election (44-11-2.3)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7AB7048-033D-4D6F-8B9B-D90549A76A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179440"/>
              </p:ext>
            </p:extLst>
          </p:nvPr>
        </p:nvGraphicFramePr>
        <p:xfrm>
          <a:off x="716095" y="1344058"/>
          <a:ext cx="7370287" cy="398810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38483">
                  <a:extLst>
                    <a:ext uri="{9D8B030D-6E8A-4147-A177-3AD203B41FA5}">
                      <a16:colId xmlns:a16="http://schemas.microsoft.com/office/drawing/2014/main" val="1706535165"/>
                    </a:ext>
                  </a:extLst>
                </a:gridCol>
                <a:gridCol w="742442">
                  <a:extLst>
                    <a:ext uri="{9D8B030D-6E8A-4147-A177-3AD203B41FA5}">
                      <a16:colId xmlns:a16="http://schemas.microsoft.com/office/drawing/2014/main" val="3162372635"/>
                    </a:ext>
                  </a:extLst>
                </a:gridCol>
                <a:gridCol w="479494">
                  <a:extLst>
                    <a:ext uri="{9D8B030D-6E8A-4147-A177-3AD203B41FA5}">
                      <a16:colId xmlns:a16="http://schemas.microsoft.com/office/drawing/2014/main" val="3485552090"/>
                    </a:ext>
                  </a:extLst>
                </a:gridCol>
                <a:gridCol w="1148467">
                  <a:extLst>
                    <a:ext uri="{9D8B030D-6E8A-4147-A177-3AD203B41FA5}">
                      <a16:colId xmlns:a16="http://schemas.microsoft.com/office/drawing/2014/main" val="2505824419"/>
                    </a:ext>
                  </a:extLst>
                </a:gridCol>
                <a:gridCol w="266815">
                  <a:extLst>
                    <a:ext uri="{9D8B030D-6E8A-4147-A177-3AD203B41FA5}">
                      <a16:colId xmlns:a16="http://schemas.microsoft.com/office/drawing/2014/main" val="3421968313"/>
                    </a:ext>
                  </a:extLst>
                </a:gridCol>
                <a:gridCol w="742442">
                  <a:extLst>
                    <a:ext uri="{9D8B030D-6E8A-4147-A177-3AD203B41FA5}">
                      <a16:colId xmlns:a16="http://schemas.microsoft.com/office/drawing/2014/main" val="480603945"/>
                    </a:ext>
                  </a:extLst>
                </a:gridCol>
                <a:gridCol w="1067260">
                  <a:extLst>
                    <a:ext uri="{9D8B030D-6E8A-4147-A177-3AD203B41FA5}">
                      <a16:colId xmlns:a16="http://schemas.microsoft.com/office/drawing/2014/main" val="396927017"/>
                    </a:ext>
                  </a:extLst>
                </a:gridCol>
                <a:gridCol w="742442">
                  <a:extLst>
                    <a:ext uri="{9D8B030D-6E8A-4147-A177-3AD203B41FA5}">
                      <a16:colId xmlns:a16="http://schemas.microsoft.com/office/drawing/2014/main" val="3496204628"/>
                    </a:ext>
                  </a:extLst>
                </a:gridCol>
                <a:gridCol w="742442">
                  <a:extLst>
                    <a:ext uri="{9D8B030D-6E8A-4147-A177-3AD203B41FA5}">
                      <a16:colId xmlns:a16="http://schemas.microsoft.com/office/drawing/2014/main" val="2094916706"/>
                    </a:ext>
                  </a:extLst>
                </a:gridCol>
              </a:tblGrid>
              <a:tr h="26168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26368575"/>
                  </a:ext>
                </a:extLst>
              </a:tr>
              <a:tr h="26168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Entity Return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27550906"/>
                  </a:ext>
                </a:extLst>
              </a:tr>
              <a:tr h="26168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49808284"/>
                  </a:ext>
                </a:extLst>
              </a:tr>
              <a:tr h="4736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Income for Entity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1,000,000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6438912"/>
                  </a:ext>
                </a:extLst>
              </a:tr>
              <a:tr h="26168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60245475"/>
                  </a:ext>
                </a:extLst>
              </a:tr>
              <a:tr h="47365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Federal K-1 to each partner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   500,000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RI K1 to each Partner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500,000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60143676"/>
                  </a:ext>
                </a:extLst>
              </a:tr>
              <a:tr h="26168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5360306"/>
                  </a:ext>
                </a:extLst>
              </a:tr>
              <a:tr h="26168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Federal 1040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63820529"/>
                  </a:ext>
                </a:extLst>
              </a:tr>
              <a:tr h="26168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07909205"/>
                  </a:ext>
                </a:extLst>
              </a:tr>
              <a:tr h="4736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Federal AGI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   500,000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RI AGI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500,000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4422599"/>
                  </a:ext>
                </a:extLst>
              </a:tr>
              <a:tr h="4736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Tax @ 35%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   175,000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RI Tax @ 6%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30,000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9598753"/>
                  </a:ext>
                </a:extLst>
              </a:tr>
              <a:tr h="2616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16656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265382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B6FDC4-89ED-43D9-A52B-659D88AF78EC}"/>
              </a:ext>
            </a:extLst>
          </p:cNvPr>
          <p:cNvSpPr txBox="1"/>
          <p:nvPr/>
        </p:nvSpPr>
        <p:spPr>
          <a:xfrm>
            <a:off x="2713703" y="307910"/>
            <a:ext cx="4881716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895350">
              <a:tabLst>
                <a:tab pos="266700" algn="l"/>
              </a:tabLst>
            </a:pPr>
            <a:r>
              <a:rPr lang="en-US" sz="2400" b="1" dirty="0">
                <a:solidFill>
                  <a:schemeClr val="accent4"/>
                </a:solidFill>
              </a:rPr>
              <a:t>Pass Through Entity Taxation Election (44-11-2.3)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E758E45-95EB-46C3-AF8D-E913EA91C5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217872"/>
              </p:ext>
            </p:extLst>
          </p:nvPr>
        </p:nvGraphicFramePr>
        <p:xfrm>
          <a:off x="605932" y="1355076"/>
          <a:ext cx="8009256" cy="411358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64012">
                  <a:extLst>
                    <a:ext uri="{9D8B030D-6E8A-4147-A177-3AD203B41FA5}">
                      <a16:colId xmlns:a16="http://schemas.microsoft.com/office/drawing/2014/main" val="1295896654"/>
                    </a:ext>
                  </a:extLst>
                </a:gridCol>
                <a:gridCol w="807232">
                  <a:extLst>
                    <a:ext uri="{9D8B030D-6E8A-4147-A177-3AD203B41FA5}">
                      <a16:colId xmlns:a16="http://schemas.microsoft.com/office/drawing/2014/main" val="3775087997"/>
                    </a:ext>
                  </a:extLst>
                </a:gridCol>
                <a:gridCol w="517134">
                  <a:extLst>
                    <a:ext uri="{9D8B030D-6E8A-4147-A177-3AD203B41FA5}">
                      <a16:colId xmlns:a16="http://schemas.microsoft.com/office/drawing/2014/main" val="3546529533"/>
                    </a:ext>
                  </a:extLst>
                </a:gridCol>
                <a:gridCol w="1248687">
                  <a:extLst>
                    <a:ext uri="{9D8B030D-6E8A-4147-A177-3AD203B41FA5}">
                      <a16:colId xmlns:a16="http://schemas.microsoft.com/office/drawing/2014/main" val="3254133632"/>
                    </a:ext>
                  </a:extLst>
                </a:gridCol>
                <a:gridCol w="290099">
                  <a:extLst>
                    <a:ext uri="{9D8B030D-6E8A-4147-A177-3AD203B41FA5}">
                      <a16:colId xmlns:a16="http://schemas.microsoft.com/office/drawing/2014/main" val="774464173"/>
                    </a:ext>
                  </a:extLst>
                </a:gridCol>
                <a:gridCol w="807232">
                  <a:extLst>
                    <a:ext uri="{9D8B030D-6E8A-4147-A177-3AD203B41FA5}">
                      <a16:colId xmlns:a16="http://schemas.microsoft.com/office/drawing/2014/main" val="2810329041"/>
                    </a:ext>
                  </a:extLst>
                </a:gridCol>
                <a:gridCol w="1160396">
                  <a:extLst>
                    <a:ext uri="{9D8B030D-6E8A-4147-A177-3AD203B41FA5}">
                      <a16:colId xmlns:a16="http://schemas.microsoft.com/office/drawing/2014/main" val="2604805291"/>
                    </a:ext>
                  </a:extLst>
                </a:gridCol>
                <a:gridCol w="807232">
                  <a:extLst>
                    <a:ext uri="{9D8B030D-6E8A-4147-A177-3AD203B41FA5}">
                      <a16:colId xmlns:a16="http://schemas.microsoft.com/office/drawing/2014/main" val="2380612150"/>
                    </a:ext>
                  </a:extLst>
                </a:gridCol>
                <a:gridCol w="807232">
                  <a:extLst>
                    <a:ext uri="{9D8B030D-6E8A-4147-A177-3AD203B41FA5}">
                      <a16:colId xmlns:a16="http://schemas.microsoft.com/office/drawing/2014/main" val="568238762"/>
                    </a:ext>
                  </a:extLst>
                </a:gridCol>
              </a:tblGrid>
              <a:tr h="19588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Entity Return Paying RI Entity Tax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84425248"/>
                  </a:ext>
                </a:extLst>
              </a:tr>
              <a:tr h="19588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46698924"/>
                  </a:ext>
                </a:extLst>
              </a:tr>
              <a:tr h="195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Income for Entity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1,000,000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7387363"/>
                  </a:ext>
                </a:extLst>
              </a:tr>
              <a:tr h="195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RI Entity Tax @6%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     60,000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5921844"/>
                  </a:ext>
                </a:extLst>
              </a:tr>
              <a:tr h="195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Reportable Income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   940,000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538484"/>
                  </a:ext>
                </a:extLst>
              </a:tr>
              <a:tr h="19588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178341"/>
                  </a:ext>
                </a:extLst>
              </a:tr>
              <a:tr h="1958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Federal K-1 to each partner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   470,000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RI K-1 to each partner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470,000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1142249"/>
                  </a:ext>
                </a:extLst>
              </a:tr>
              <a:tr h="19588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dbl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RI Modification increasing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dbl" strike="noStrike" dirty="0">
                          <a:effectLst/>
                        </a:rPr>
                        <a:t>     30,000 </a:t>
                      </a:r>
                      <a:endParaRPr lang="en-US" sz="1100" b="0" i="0" u="dbl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7607435"/>
                  </a:ext>
                </a:extLst>
              </a:tr>
              <a:tr h="19588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500,000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4828611"/>
                  </a:ext>
                </a:extLst>
              </a:tr>
              <a:tr h="19588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Credit for RI Entity Tax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30,000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47045887"/>
                  </a:ext>
                </a:extLst>
              </a:tr>
              <a:tr h="19588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0201759"/>
                  </a:ext>
                </a:extLst>
              </a:tr>
              <a:tr h="19588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1278053"/>
                  </a:ext>
                </a:extLst>
              </a:tr>
              <a:tr h="19588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9120984"/>
                  </a:ext>
                </a:extLst>
              </a:tr>
              <a:tr h="195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Federal AGI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   470,000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RI AGI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470,000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75347714"/>
                  </a:ext>
                </a:extLst>
              </a:tr>
              <a:tr h="195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Tax @ 35%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   164,500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Modification Increasing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30,000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4909475"/>
                  </a:ext>
                </a:extLst>
              </a:tr>
              <a:tr h="19588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RI Modified AGI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500,000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56019752"/>
                  </a:ext>
                </a:extLst>
              </a:tr>
              <a:tr h="19588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RI Tax @ 6%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30,000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3936907"/>
                  </a:ext>
                </a:extLst>
              </a:tr>
              <a:tr h="19588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Less Credit for Entity Tax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30,000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3812012"/>
                  </a:ext>
                </a:extLst>
              </a:tr>
              <a:tr h="19588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Balance due to RI 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-0-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3920298"/>
                  </a:ext>
                </a:extLst>
              </a:tr>
              <a:tr h="19588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3942311"/>
                  </a:ext>
                </a:extLst>
              </a:tr>
              <a:tr h="195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1338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1405584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B6FDC4-89ED-43D9-A52B-659D88AF78EC}"/>
              </a:ext>
            </a:extLst>
          </p:cNvPr>
          <p:cNvSpPr txBox="1"/>
          <p:nvPr/>
        </p:nvSpPr>
        <p:spPr>
          <a:xfrm>
            <a:off x="2713703" y="307910"/>
            <a:ext cx="4881716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895350">
              <a:tabLst>
                <a:tab pos="266700" algn="l"/>
              </a:tabLst>
            </a:pPr>
            <a:r>
              <a:rPr lang="en-US" sz="2400" b="1" dirty="0">
                <a:solidFill>
                  <a:schemeClr val="accent4"/>
                </a:solidFill>
              </a:rPr>
              <a:t>Pass Through Entity Taxation Election (44-11-2.3)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C40A189-0FF1-46E9-92B0-9D792F468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817056"/>
              </p:ext>
            </p:extLst>
          </p:nvPr>
        </p:nvGraphicFramePr>
        <p:xfrm>
          <a:off x="694062" y="1828800"/>
          <a:ext cx="7436387" cy="411395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51383">
                  <a:extLst>
                    <a:ext uri="{9D8B030D-6E8A-4147-A177-3AD203B41FA5}">
                      <a16:colId xmlns:a16="http://schemas.microsoft.com/office/drawing/2014/main" val="3863931067"/>
                    </a:ext>
                  </a:extLst>
                </a:gridCol>
                <a:gridCol w="749101">
                  <a:extLst>
                    <a:ext uri="{9D8B030D-6E8A-4147-A177-3AD203B41FA5}">
                      <a16:colId xmlns:a16="http://schemas.microsoft.com/office/drawing/2014/main" val="4142477545"/>
                    </a:ext>
                  </a:extLst>
                </a:gridCol>
                <a:gridCol w="483794">
                  <a:extLst>
                    <a:ext uri="{9D8B030D-6E8A-4147-A177-3AD203B41FA5}">
                      <a16:colId xmlns:a16="http://schemas.microsoft.com/office/drawing/2014/main" val="788132169"/>
                    </a:ext>
                  </a:extLst>
                </a:gridCol>
                <a:gridCol w="1158766">
                  <a:extLst>
                    <a:ext uri="{9D8B030D-6E8A-4147-A177-3AD203B41FA5}">
                      <a16:colId xmlns:a16="http://schemas.microsoft.com/office/drawing/2014/main" val="4276451255"/>
                    </a:ext>
                  </a:extLst>
                </a:gridCol>
                <a:gridCol w="269208">
                  <a:extLst>
                    <a:ext uri="{9D8B030D-6E8A-4147-A177-3AD203B41FA5}">
                      <a16:colId xmlns:a16="http://schemas.microsoft.com/office/drawing/2014/main" val="3786552896"/>
                    </a:ext>
                  </a:extLst>
                </a:gridCol>
                <a:gridCol w="749101">
                  <a:extLst>
                    <a:ext uri="{9D8B030D-6E8A-4147-A177-3AD203B41FA5}">
                      <a16:colId xmlns:a16="http://schemas.microsoft.com/office/drawing/2014/main" val="4144667753"/>
                    </a:ext>
                  </a:extLst>
                </a:gridCol>
                <a:gridCol w="1076832">
                  <a:extLst>
                    <a:ext uri="{9D8B030D-6E8A-4147-A177-3AD203B41FA5}">
                      <a16:colId xmlns:a16="http://schemas.microsoft.com/office/drawing/2014/main" val="1775985822"/>
                    </a:ext>
                  </a:extLst>
                </a:gridCol>
                <a:gridCol w="749101">
                  <a:extLst>
                    <a:ext uri="{9D8B030D-6E8A-4147-A177-3AD203B41FA5}">
                      <a16:colId xmlns:a16="http://schemas.microsoft.com/office/drawing/2014/main" val="3259283584"/>
                    </a:ext>
                  </a:extLst>
                </a:gridCol>
                <a:gridCol w="749101">
                  <a:extLst>
                    <a:ext uri="{9D8B030D-6E8A-4147-A177-3AD203B41FA5}">
                      <a16:colId xmlns:a16="http://schemas.microsoft.com/office/drawing/2014/main" val="3164005484"/>
                    </a:ext>
                  </a:extLst>
                </a:gridCol>
              </a:tblGrid>
              <a:tr h="27335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 No Election for PTE Tax is made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 Election to pay PTE Tax was made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0046193"/>
                  </a:ext>
                </a:extLst>
              </a:tr>
              <a:tr h="4947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Federal Tax (1040)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   175,000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Federal Tax (1040)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164,500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5903246"/>
                  </a:ext>
                </a:extLst>
              </a:tr>
              <a:tr h="4947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RI Tax(1040)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effectLst/>
                        </a:rPr>
                        <a:t>                 30,000 </a:t>
                      </a:r>
                      <a:endParaRPr lang="en-US" sz="11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RI Entity Tax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30,000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55994067"/>
                  </a:ext>
                </a:extLst>
              </a:tr>
              <a:tr h="49476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Total Federal &amp; State Tax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   205,000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RI Tax (1040)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-0-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1302888"/>
                  </a:ext>
                </a:extLst>
              </a:tr>
              <a:tr h="49476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Total Federal &amp; State Tax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194,500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26986371"/>
                  </a:ext>
                </a:extLst>
              </a:tr>
              <a:tr h="27335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5523196"/>
                  </a:ext>
                </a:extLst>
              </a:tr>
              <a:tr h="27335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3534354"/>
                  </a:ext>
                </a:extLst>
              </a:tr>
              <a:tr h="49476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Tax Savings (205,000-194,500)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10,500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03283436"/>
                  </a:ext>
                </a:extLst>
              </a:tr>
              <a:tr h="27335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84471464"/>
                  </a:ext>
                </a:extLst>
              </a:tr>
              <a:tr h="27335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3878697"/>
                  </a:ext>
                </a:extLst>
              </a:tr>
              <a:tr h="27335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7787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01104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B6FDC4-89ED-43D9-A52B-659D88AF78EC}"/>
              </a:ext>
            </a:extLst>
          </p:cNvPr>
          <p:cNvSpPr txBox="1"/>
          <p:nvPr/>
        </p:nvSpPr>
        <p:spPr>
          <a:xfrm>
            <a:off x="2713703" y="307910"/>
            <a:ext cx="488171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895350">
              <a:tabLst>
                <a:tab pos="266700" algn="l"/>
              </a:tabLst>
            </a:pPr>
            <a:r>
              <a:rPr lang="en-US" sz="2400" b="1" dirty="0">
                <a:solidFill>
                  <a:schemeClr val="accent4"/>
                </a:solidFill>
              </a:rPr>
              <a:t>Partnership Audits (44-11-2.2(e))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48EB39-A946-48DD-955D-43ADAE9A6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3057" y="1194041"/>
            <a:ext cx="6427385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Federal Law Enacted in 2015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Enacted for Tax years beginning after 12/31/17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Termed “Centralized Partnership Audit Regime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Allows IRS to audit and assess at the partnership level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Various “opt out” provisions with IRS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IRS final Regulations have been issued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RI statute passed as part of the budget bill in July 2019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RI Statute updated 44-11-2.2 and 44-11-19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Requires audited partnership to file partnership level return with state and pay tax in same manner as federal audit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Return and payment required 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More guidance to come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Looking at new form or part of RI-1065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274043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B4C6F-DAA3-4384-9090-3F3859815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609" y="2133600"/>
            <a:ext cx="6465942" cy="984886"/>
          </a:xfrm>
        </p:spPr>
        <p:txBody>
          <a:bodyPr/>
          <a:lstStyle/>
          <a:p>
            <a:pPr algn="ctr"/>
            <a:r>
              <a:rPr lang="en-US" dirty="0"/>
              <a:t>Excise and Estate Taxes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674BF2-7EA0-4724-BE74-793F71DAF60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996593" y="3713038"/>
            <a:ext cx="6667927" cy="879510"/>
          </a:xfrm>
        </p:spPr>
        <p:txBody>
          <a:bodyPr>
            <a:noAutofit/>
          </a:bodyPr>
          <a:lstStyle/>
          <a:p>
            <a:pPr marL="1588" lvl="1" indent="0" algn="ctr">
              <a:buNone/>
            </a:pPr>
            <a:r>
              <a:rPr lang="en-US" sz="2000" dirty="0"/>
              <a:t>Theriza Iafrate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3426806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B6FDC4-89ED-43D9-A52B-659D88AF78EC}"/>
              </a:ext>
            </a:extLst>
          </p:cNvPr>
          <p:cNvSpPr txBox="1"/>
          <p:nvPr/>
        </p:nvSpPr>
        <p:spPr>
          <a:xfrm>
            <a:off x="2713703" y="307910"/>
            <a:ext cx="488171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895350">
              <a:tabLst>
                <a:tab pos="266700" algn="l"/>
              </a:tabLst>
            </a:pPr>
            <a:r>
              <a:rPr lang="en-US" sz="2400" b="1" dirty="0">
                <a:solidFill>
                  <a:schemeClr val="accent4"/>
                </a:solidFill>
              </a:rPr>
              <a:t>Sales Tax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48EB39-A946-48DD-955D-43ADAE9A6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4238" y="1637387"/>
            <a:ext cx="642738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PRODUCTS / SERVICES THAT BECAME TAXABLE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SAAS (Software as a service): Taxable effective 10/01/2018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Specified Digital Products: Taxable effective 10/01/2019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PRODUCTS / SERVICES THAT BECAME EXEMPT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Feminine Hygiene: Exempt effective 10/01/2019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Urns: Exempt effective 10/01/2019</a:t>
            </a:r>
          </a:p>
          <a:p>
            <a:pPr marL="342900" indent="-342900"/>
            <a:endParaRPr lang="en-US" sz="1400" b="1" dirty="0">
              <a:solidFill>
                <a:schemeClr val="tx1"/>
              </a:solidFill>
            </a:endParaRPr>
          </a:p>
          <a:p>
            <a:pPr marL="342900" indent="-342900"/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144971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B6FDC4-89ED-43D9-A52B-659D88AF78EC}"/>
              </a:ext>
            </a:extLst>
          </p:cNvPr>
          <p:cNvSpPr txBox="1"/>
          <p:nvPr/>
        </p:nvSpPr>
        <p:spPr>
          <a:xfrm>
            <a:off x="2713703" y="307910"/>
            <a:ext cx="4881716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895350">
              <a:tabLst>
                <a:tab pos="266700" algn="l"/>
              </a:tabLst>
            </a:pPr>
            <a:r>
              <a:rPr lang="en-US" sz="2400" b="1" dirty="0">
                <a:solidFill>
                  <a:schemeClr val="accent4"/>
                </a:solidFill>
              </a:rPr>
              <a:t>Sales Tax</a:t>
            </a:r>
          </a:p>
          <a:p>
            <a:pPr algn="ctr" defTabSz="895350">
              <a:tabLst>
                <a:tab pos="266700" algn="l"/>
              </a:tabLst>
            </a:pPr>
            <a:r>
              <a:rPr lang="en-US" sz="2400" b="1" dirty="0">
                <a:solidFill>
                  <a:schemeClr val="accent4"/>
                </a:solidFill>
              </a:rPr>
              <a:t>Reconciliation Form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48EB39-A946-48DD-955D-43ADAE9A6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3057" y="1896005"/>
            <a:ext cx="642738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dirty="0">
                <a:solidFill>
                  <a:schemeClr val="tx1"/>
                </a:solidFill>
              </a:rPr>
              <a:t>T-204A: Class A alcohol ONLY (commonly held by liquor stores)</a:t>
            </a:r>
          </a:p>
          <a:p>
            <a:pPr marL="342900" indent="-342900"/>
            <a:endParaRPr lang="en-US" dirty="0">
              <a:solidFill>
                <a:schemeClr val="tx1"/>
              </a:solidFill>
            </a:endParaRPr>
          </a:p>
          <a:p>
            <a:pPr marL="342900" indent="-342900"/>
            <a:r>
              <a:rPr lang="en-US" dirty="0">
                <a:solidFill>
                  <a:schemeClr val="tx1"/>
                </a:solidFill>
              </a:rPr>
              <a:t>T-204W: Writers, Artists, Composers ONLY</a:t>
            </a:r>
          </a:p>
          <a:p>
            <a:pPr marL="342900" indent="-342900"/>
            <a:endParaRPr lang="en-US" dirty="0">
              <a:solidFill>
                <a:schemeClr val="tx1"/>
              </a:solidFill>
            </a:endParaRPr>
          </a:p>
          <a:p>
            <a:pPr marL="342900" indent="-342900"/>
            <a:r>
              <a:rPr lang="en-US" dirty="0">
                <a:solidFill>
                  <a:schemeClr val="tx1"/>
                </a:solidFill>
              </a:rPr>
              <a:t>T-204R: ALL other filers. New fields / categories will be added to the</a:t>
            </a:r>
          </a:p>
          <a:p>
            <a:pPr marL="342900" indent="-342900"/>
            <a:endParaRPr lang="en-US" dirty="0">
              <a:solidFill>
                <a:schemeClr val="tx1"/>
              </a:solidFill>
            </a:endParaRPr>
          </a:p>
          <a:p>
            <a:pPr marL="342900" indent="-342900"/>
            <a:r>
              <a:rPr lang="en-US" dirty="0">
                <a:solidFill>
                  <a:schemeClr val="tx1"/>
                </a:solidFill>
              </a:rPr>
              <a:t> 2019 annual reconciliation form to itemize amounts corresponding to the new  tax changes. </a:t>
            </a:r>
          </a:p>
          <a:p>
            <a:pPr marL="342900" indent="-342900"/>
            <a:endParaRPr lang="en-US" dirty="0">
              <a:solidFill>
                <a:schemeClr val="tx1"/>
              </a:solidFill>
            </a:endParaRPr>
          </a:p>
          <a:p>
            <a:pPr marL="1588" lvl="1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Please DO NOT use prior years forms to file for 2019.</a:t>
            </a:r>
          </a:p>
          <a:p>
            <a:pPr marL="342900" indent="-342900"/>
            <a:endParaRPr lang="en-US" sz="1400" b="1" dirty="0">
              <a:solidFill>
                <a:schemeClr val="tx1"/>
              </a:solidFill>
            </a:endParaRPr>
          </a:p>
          <a:p>
            <a:pPr marL="342900" indent="-342900"/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1668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B6FDC4-89ED-43D9-A52B-659D88AF78EC}"/>
              </a:ext>
            </a:extLst>
          </p:cNvPr>
          <p:cNvSpPr txBox="1"/>
          <p:nvPr/>
        </p:nvSpPr>
        <p:spPr>
          <a:xfrm>
            <a:off x="2713703" y="307910"/>
            <a:ext cx="488171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895350">
              <a:tabLst>
                <a:tab pos="266700" algn="l"/>
              </a:tabLst>
            </a:pPr>
            <a:r>
              <a:rPr lang="en-US" sz="2400" b="1" dirty="0">
                <a:solidFill>
                  <a:schemeClr val="accent4"/>
                </a:solidFill>
              </a:rPr>
              <a:t>New Taxation Portal is live!</a:t>
            </a:r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0B553EA2-60EF-46DF-BA8D-CF6B1E404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53" y="1976954"/>
            <a:ext cx="8065193" cy="4267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2713D9-BAE7-46A2-8202-FD5D537C1B1B}"/>
              </a:ext>
            </a:extLst>
          </p:cNvPr>
          <p:cNvSpPr txBox="1"/>
          <p:nvPr/>
        </p:nvSpPr>
        <p:spPr>
          <a:xfrm>
            <a:off x="365775" y="1445623"/>
            <a:ext cx="778544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dirty="0"/>
              <a:t>taxportal.ri.gov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3262489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B6FDC4-89ED-43D9-A52B-659D88AF78EC}"/>
              </a:ext>
            </a:extLst>
          </p:cNvPr>
          <p:cNvSpPr txBox="1"/>
          <p:nvPr/>
        </p:nvSpPr>
        <p:spPr>
          <a:xfrm>
            <a:off x="2713703" y="307910"/>
            <a:ext cx="4881716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895350">
              <a:tabLst>
                <a:tab pos="266700" algn="l"/>
              </a:tabLst>
            </a:pPr>
            <a:r>
              <a:rPr lang="en-US" sz="2400" b="1" dirty="0">
                <a:solidFill>
                  <a:schemeClr val="accent4"/>
                </a:solidFill>
              </a:rPr>
              <a:t>Sales Tax</a:t>
            </a:r>
          </a:p>
          <a:p>
            <a:pPr algn="ctr" defTabSz="895350">
              <a:tabLst>
                <a:tab pos="266700" algn="l"/>
              </a:tabLst>
            </a:pPr>
            <a:r>
              <a:rPr lang="en-US" sz="2400" b="1" dirty="0">
                <a:solidFill>
                  <a:schemeClr val="accent4"/>
                </a:solidFill>
              </a:rPr>
              <a:t>Remote Sellers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48EB39-A946-48DD-955D-43ADAE9A6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3057" y="1365427"/>
            <a:ext cx="6427385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REMOTE SELLER </a:t>
            </a:r>
            <a:r>
              <a:rPr lang="en-US" sz="1400" b="1" dirty="0"/>
              <a:t>effective 08/17/2017 until 06/30/2019</a:t>
            </a:r>
          </a:p>
          <a:p>
            <a:pPr algn="ctr"/>
            <a:endParaRPr lang="en-US" sz="1400" b="1" dirty="0"/>
          </a:p>
          <a:p>
            <a:pPr algn="ctr"/>
            <a:r>
              <a:rPr lang="en-US" sz="1400" dirty="0"/>
              <a:t>Remote Seller: RIGL 44-18.2 was enacted into law effective 08/17/2017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Remote sellers with a threshold of $100,000 in gross sales 44-18.2-3(A)(i) and / or 200 transactions 44-18.2-3(A)(ii) in the state of RI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u="sng" dirty="0">
                <a:solidFill>
                  <a:srgbClr val="FF0000"/>
                </a:solidFill>
              </a:rPr>
              <a:t>MUST</a:t>
            </a:r>
            <a:r>
              <a:rPr lang="en-US" sz="1400" dirty="0"/>
              <a:t> Register collect &amp; remit sales tax OR follow the notice requirements</a:t>
            </a:r>
          </a:p>
          <a:p>
            <a:pPr algn="ctr"/>
            <a:endParaRPr lang="en-US" sz="1400" b="1" dirty="0"/>
          </a:p>
          <a:p>
            <a:pPr algn="ctr"/>
            <a:endParaRPr lang="en-US" sz="1400" b="1" dirty="0"/>
          </a:p>
          <a:p>
            <a:pPr algn="ctr"/>
            <a:r>
              <a:rPr lang="en-US" sz="1400" b="1" dirty="0"/>
              <a:t>Notice requirements RIGL 44-18.2-3(E)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Post a notice on its website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At the time of purchase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Within forty-eight (48) hours of the time of purchase, notify customers in writing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Each January 31, notify customers in writing who have cumulative annual taxable purchases from the non-collecting retailer totaling one hundred dollars ($100) or more for the prior calendar year.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Each February 15, a non-collecting retailer that has not registered, shall file with the division an attestation that the non-collecting retailer has complied</a:t>
            </a:r>
            <a:endParaRPr lang="en-US" sz="1400" b="1" dirty="0">
              <a:solidFill>
                <a:schemeClr val="tx1"/>
              </a:solidFill>
            </a:endParaRPr>
          </a:p>
          <a:p>
            <a:pPr algn="ctr"/>
            <a:endParaRPr lang="en-US" sz="1400" b="1" dirty="0"/>
          </a:p>
          <a:p>
            <a:pPr marL="342900" indent="-342900"/>
            <a:endParaRPr lang="en-US" sz="1400" b="1" dirty="0">
              <a:solidFill>
                <a:schemeClr val="tx1"/>
              </a:solidFill>
            </a:endParaRPr>
          </a:p>
          <a:p>
            <a:pPr marL="342900" indent="-342900"/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943965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B6FDC4-89ED-43D9-A52B-659D88AF78EC}"/>
              </a:ext>
            </a:extLst>
          </p:cNvPr>
          <p:cNvSpPr txBox="1"/>
          <p:nvPr/>
        </p:nvSpPr>
        <p:spPr>
          <a:xfrm>
            <a:off x="2713703" y="307910"/>
            <a:ext cx="4881716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895350">
              <a:tabLst>
                <a:tab pos="266700" algn="l"/>
              </a:tabLst>
            </a:pPr>
            <a:r>
              <a:rPr lang="en-US" sz="2400" b="1" dirty="0">
                <a:solidFill>
                  <a:schemeClr val="accent4"/>
                </a:solidFill>
              </a:rPr>
              <a:t>Sales Tax</a:t>
            </a:r>
          </a:p>
          <a:p>
            <a:pPr algn="ctr" defTabSz="895350">
              <a:tabLst>
                <a:tab pos="266700" algn="l"/>
              </a:tabLst>
            </a:pPr>
            <a:r>
              <a:rPr lang="en-US" sz="2400" b="1" dirty="0">
                <a:solidFill>
                  <a:schemeClr val="accent4"/>
                </a:solidFill>
              </a:rPr>
              <a:t>Remote Sellers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48EB39-A946-48DD-955D-43ADAE9A6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7102" y="1737960"/>
            <a:ext cx="6427385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REMOTE SELLER </a:t>
            </a:r>
            <a:r>
              <a:rPr lang="en-US" sz="1400" b="1" dirty="0"/>
              <a:t>effective 07/01/2019</a:t>
            </a:r>
          </a:p>
          <a:p>
            <a:pPr algn="ctr"/>
            <a:endParaRPr lang="en-US" sz="1400" b="1" dirty="0"/>
          </a:p>
          <a:p>
            <a:pPr algn="ctr"/>
            <a:r>
              <a:rPr lang="en-US" sz="1400" dirty="0"/>
              <a:t>ALL remote sellers &amp; marketplace facilitators who meets the sales and / or transactions thresholds, must register, collect &amp; remit sales tax. 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The notice requirements is no longer an option.</a:t>
            </a:r>
          </a:p>
          <a:p>
            <a:pPr marL="342900" indent="-342900"/>
            <a:endParaRPr lang="en-US" sz="1400" b="1" dirty="0">
              <a:solidFill>
                <a:schemeClr val="tx1"/>
              </a:solidFill>
            </a:endParaRPr>
          </a:p>
          <a:p>
            <a:pPr marL="342900" indent="-342900"/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881125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B6FDC4-89ED-43D9-A52B-659D88AF78EC}"/>
              </a:ext>
            </a:extLst>
          </p:cNvPr>
          <p:cNvSpPr txBox="1"/>
          <p:nvPr/>
        </p:nvSpPr>
        <p:spPr>
          <a:xfrm>
            <a:off x="2713703" y="307910"/>
            <a:ext cx="488171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895350">
              <a:tabLst>
                <a:tab pos="266700" algn="l"/>
              </a:tabLst>
            </a:pPr>
            <a:r>
              <a:rPr lang="en-US" sz="2400" b="1" dirty="0">
                <a:solidFill>
                  <a:schemeClr val="accent4"/>
                </a:solidFill>
              </a:rPr>
              <a:t>Hard to Dispose Tax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48EB39-A946-48DD-955D-43ADAE9A6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3057" y="1396836"/>
            <a:ext cx="642738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Effective 07/01/2019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</a:rPr>
              <a:t>New rates: Shown below 			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</a:rPr>
              <a:t>Form: Varies for type of filer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tx1"/>
              </a:solidFill>
            </a:endParaRPr>
          </a:p>
          <a:p>
            <a:endParaRPr lang="en-US" sz="1400" b="1" dirty="0">
              <a:solidFill>
                <a:schemeClr val="tx1"/>
              </a:solidFill>
            </a:endParaRPr>
          </a:p>
          <a:p>
            <a:pPr marL="342900" indent="-342900"/>
            <a:endParaRPr lang="en-US" sz="1400" b="1" dirty="0">
              <a:solidFill>
                <a:schemeClr val="tx1"/>
              </a:solidFill>
            </a:endParaRPr>
          </a:p>
          <a:p>
            <a:pPr marL="342900" indent="-342900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5D79D-E550-4105-874E-C4A973BA84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13" t="65041" r="41196" b="9593"/>
          <a:stretch/>
        </p:blipFill>
        <p:spPr>
          <a:xfrm>
            <a:off x="646971" y="3282285"/>
            <a:ext cx="7424584" cy="2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70021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B6FDC4-89ED-43D9-A52B-659D88AF78EC}"/>
              </a:ext>
            </a:extLst>
          </p:cNvPr>
          <p:cNvSpPr txBox="1"/>
          <p:nvPr/>
        </p:nvSpPr>
        <p:spPr>
          <a:xfrm>
            <a:off x="2713703" y="307910"/>
            <a:ext cx="488171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895350">
              <a:tabLst>
                <a:tab pos="266700" algn="l"/>
              </a:tabLst>
            </a:pPr>
            <a:r>
              <a:rPr lang="en-US" sz="2400" b="1" dirty="0">
                <a:solidFill>
                  <a:schemeClr val="accent4"/>
                </a:solidFill>
              </a:rPr>
              <a:t>Excise Tax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48EB39-A946-48DD-955D-43ADAE9A6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3057" y="1421871"/>
            <a:ext cx="642738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Effective 07/01/2019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Beverage Container Tax: </a:t>
            </a:r>
          </a:p>
          <a:p>
            <a:r>
              <a:rPr lang="en-US" dirty="0">
                <a:solidFill>
                  <a:schemeClr val="tx1"/>
                </a:solidFill>
              </a:rPr>
              <a:t>	New rate: $0.08 a container 			Form: BCT-1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Motor Fuel Tax: 	</a:t>
            </a:r>
          </a:p>
          <a:p>
            <a:r>
              <a:rPr lang="en-US" dirty="0">
                <a:solidFill>
                  <a:schemeClr val="tx1"/>
                </a:solidFill>
              </a:rPr>
              <a:t>	New rate: $0.34 a gallon 				Form: Varies for type of filer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Filling Station: </a:t>
            </a:r>
          </a:p>
          <a:p>
            <a:pPr marL="195262" lvl="2" indent="0">
              <a:buNone/>
            </a:pPr>
            <a:r>
              <a:rPr lang="en-US" dirty="0">
                <a:solidFill>
                  <a:schemeClr val="tx1"/>
                </a:solidFill>
              </a:rPr>
              <a:t>	New Rate: License fee eliminated	</a:t>
            </a:r>
          </a:p>
          <a:p>
            <a:pPr marL="195262" lvl="2" indent="0">
              <a:buNone/>
            </a:pPr>
            <a:r>
              <a:rPr lang="en-US" dirty="0">
                <a:solidFill>
                  <a:schemeClr val="tx1"/>
                </a:solidFill>
              </a:rPr>
              <a:t>	Form: BAR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Warwick Parking Fee: </a:t>
            </a:r>
          </a:p>
          <a:p>
            <a:r>
              <a:rPr lang="en-US" dirty="0">
                <a:solidFill>
                  <a:schemeClr val="tx1"/>
                </a:solidFill>
              </a:rPr>
              <a:t>	New Rate: License fee eliminated	</a:t>
            </a:r>
          </a:p>
          <a:p>
            <a:r>
              <a:rPr lang="en-US" dirty="0">
                <a:solidFill>
                  <a:schemeClr val="tx1"/>
                </a:solidFill>
              </a:rPr>
              <a:t>	Form: TPO-1</a:t>
            </a:r>
          </a:p>
        </p:txBody>
      </p:sp>
    </p:spTree>
    <p:extLst>
      <p:ext uri="{BB962C8B-B14F-4D97-AF65-F5344CB8AC3E}">
        <p14:creationId xmlns:p14="http://schemas.microsoft.com/office/powerpoint/2010/main" val="1860885113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B6FDC4-89ED-43D9-A52B-659D88AF78EC}"/>
              </a:ext>
            </a:extLst>
          </p:cNvPr>
          <p:cNvSpPr txBox="1"/>
          <p:nvPr/>
        </p:nvSpPr>
        <p:spPr>
          <a:xfrm>
            <a:off x="2713703" y="307910"/>
            <a:ext cx="488171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895350">
              <a:tabLst>
                <a:tab pos="266700" algn="l"/>
              </a:tabLst>
            </a:pPr>
            <a:r>
              <a:rPr lang="en-US" sz="2400" b="1" dirty="0">
                <a:solidFill>
                  <a:schemeClr val="accent4"/>
                </a:solidFill>
              </a:rPr>
              <a:t>IFTA Tax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48EB39-A946-48DD-955D-43ADAE9A6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3057" y="1534760"/>
            <a:ext cx="6427385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Effective 07/01/2019</a:t>
            </a:r>
          </a:p>
          <a:p>
            <a:pPr algn="ctr"/>
            <a:endParaRPr lang="en-US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/>
              <a:t>License Application: </a:t>
            </a:r>
          </a:p>
          <a:p>
            <a:pPr marL="1588" lvl="1" indent="0">
              <a:buNone/>
            </a:pPr>
            <a:r>
              <a:rPr lang="en-US" dirty="0"/>
              <a:t>	New Rate: License fee eliminated 			Form: IFTA-1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/>
              <a:t>License Renewal: </a:t>
            </a:r>
          </a:p>
          <a:p>
            <a:r>
              <a:rPr lang="en-US" dirty="0"/>
              <a:t>	New Rate: License fee eliminated 			Form: IFTA-REN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/>
              <a:t>Decal Requisition: </a:t>
            </a:r>
          </a:p>
          <a:p>
            <a:r>
              <a:rPr lang="en-US" dirty="0"/>
              <a:t>	New Rate: License fee eliminated			Form: IFTA-2</a:t>
            </a:r>
          </a:p>
        </p:txBody>
      </p:sp>
    </p:spTree>
    <p:extLst>
      <p:ext uri="{BB962C8B-B14F-4D97-AF65-F5344CB8AC3E}">
        <p14:creationId xmlns:p14="http://schemas.microsoft.com/office/powerpoint/2010/main" val="3552421299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B6FDC4-89ED-43D9-A52B-659D88AF78EC}"/>
              </a:ext>
            </a:extLst>
          </p:cNvPr>
          <p:cNvSpPr txBox="1"/>
          <p:nvPr/>
        </p:nvSpPr>
        <p:spPr>
          <a:xfrm>
            <a:off x="2713703" y="307910"/>
            <a:ext cx="488171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895350">
              <a:tabLst>
                <a:tab pos="266700" algn="l"/>
              </a:tabLst>
            </a:pPr>
            <a:r>
              <a:rPr lang="en-US" sz="2400" b="1" dirty="0">
                <a:solidFill>
                  <a:schemeClr val="accent4"/>
                </a:solidFill>
              </a:rPr>
              <a:t>Estate Tax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48EB39-A946-48DD-955D-43ADAE9A6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3057" y="1416456"/>
            <a:ext cx="6427385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UPDATE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The section implemented few new processes in 2019 that expedited the clearance turn around time for all returns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Example: If a return is missing a required item such as a death certificate or T-77 copies, an estate section personnel will be calling your office in-lieu of sending a letter in effort to efficiently issue the clearance in a timely manner. If the call goes unanswered we will then send a letter to your office and to the executor or the personal representative of the decedent’s estate</a:t>
            </a:r>
            <a:r>
              <a:rPr lang="en-US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573415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B6FDC4-89ED-43D9-A52B-659D88AF78EC}"/>
              </a:ext>
            </a:extLst>
          </p:cNvPr>
          <p:cNvSpPr txBox="1"/>
          <p:nvPr/>
        </p:nvSpPr>
        <p:spPr>
          <a:xfrm>
            <a:off x="2713703" y="307910"/>
            <a:ext cx="488171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895350">
              <a:tabLst>
                <a:tab pos="266700" algn="l"/>
              </a:tabLst>
            </a:pPr>
            <a:r>
              <a:rPr lang="en-US" sz="2400" b="1" dirty="0">
                <a:solidFill>
                  <a:schemeClr val="accent4"/>
                </a:solidFill>
              </a:rPr>
              <a:t>Why use the new Portal?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D1E8EB9-158A-4FED-8292-84FCD27B0E3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43978" y="1492102"/>
          <a:ext cx="8256039" cy="343877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941003">
                  <a:extLst>
                    <a:ext uri="{9D8B030D-6E8A-4147-A177-3AD203B41FA5}">
                      <a16:colId xmlns:a16="http://schemas.microsoft.com/office/drawing/2014/main" val="50338973"/>
                    </a:ext>
                  </a:extLst>
                </a:gridCol>
                <a:gridCol w="3167407">
                  <a:extLst>
                    <a:ext uri="{9D8B030D-6E8A-4147-A177-3AD203B41FA5}">
                      <a16:colId xmlns:a16="http://schemas.microsoft.com/office/drawing/2014/main" val="118477498"/>
                    </a:ext>
                  </a:extLst>
                </a:gridCol>
                <a:gridCol w="3147629">
                  <a:extLst>
                    <a:ext uri="{9D8B030D-6E8A-4147-A177-3AD203B41FA5}">
                      <a16:colId xmlns:a16="http://schemas.microsoft.com/office/drawing/2014/main" val="2690653168"/>
                    </a:ext>
                  </a:extLst>
                </a:gridCol>
              </a:tblGrid>
              <a:tr h="389352">
                <a:tc>
                  <a:txBody>
                    <a:bodyPr/>
                    <a:lstStyle/>
                    <a:p>
                      <a:r>
                        <a:rPr lang="en-US" dirty="0"/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RI.GOV (current)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STAARS PORTAL (future)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486798"/>
                  </a:ext>
                </a:extLst>
              </a:tr>
              <a:tr h="960045">
                <a:tc>
                  <a:txBody>
                    <a:bodyPr/>
                    <a:lstStyle/>
                    <a:p>
                      <a:r>
                        <a:rPr lang="en-US" dirty="0"/>
                        <a:t>File &amp; Pay a Tax Return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supported except for Sales Annual return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Supported for all taxes that are not currently processed through IRS interface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294889"/>
                  </a:ext>
                </a:extLst>
              </a:tr>
              <a:tr h="668055">
                <a:tc>
                  <a:txBody>
                    <a:bodyPr/>
                    <a:lstStyle/>
                    <a:p>
                      <a:r>
                        <a:rPr lang="en-US" dirty="0"/>
                        <a:t>Make a Tax Payment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Allows for a payments to be made using manually entered ID and tax filing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Allows for Final, Estimated, Extension and Bill Payments for all tax types with preselected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990896"/>
                  </a:ext>
                </a:extLst>
              </a:tr>
              <a:tr h="585295">
                <a:tc>
                  <a:txBody>
                    <a:bodyPr/>
                    <a:lstStyle/>
                    <a:p>
                      <a:r>
                        <a:rPr lang="en-US" dirty="0"/>
                        <a:t>LOGS / Compliance Check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Supported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Electronic “Smart” Application with integrated compliance check and attachment capability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61172"/>
                  </a:ext>
                </a:extLst>
              </a:tr>
              <a:tr h="836023">
                <a:tc>
                  <a:txBody>
                    <a:bodyPr/>
                    <a:lstStyle/>
                    <a:p>
                      <a:r>
                        <a:rPr lang="en-US" dirty="0"/>
                        <a:t>Service Requests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Supported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Allows for General Inquiry, Power of Attorney, Supporting LOGS Documentation Requests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771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749958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B6FDC4-89ED-43D9-A52B-659D88AF78EC}"/>
              </a:ext>
            </a:extLst>
          </p:cNvPr>
          <p:cNvSpPr txBox="1"/>
          <p:nvPr/>
        </p:nvSpPr>
        <p:spPr>
          <a:xfrm>
            <a:off x="2713703" y="307910"/>
            <a:ext cx="488171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895350">
              <a:tabLst>
                <a:tab pos="266700" algn="l"/>
              </a:tabLst>
            </a:pPr>
            <a:r>
              <a:rPr lang="en-US" sz="2400" b="1" dirty="0">
                <a:solidFill>
                  <a:schemeClr val="accent4"/>
                </a:solidFill>
              </a:rPr>
              <a:t>Why use the new Portal?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0A30F4F-D31E-4E62-B9B2-296A4BA5995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43978" y="1491450"/>
          <a:ext cx="8256039" cy="4761567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941003">
                  <a:extLst>
                    <a:ext uri="{9D8B030D-6E8A-4147-A177-3AD203B41FA5}">
                      <a16:colId xmlns:a16="http://schemas.microsoft.com/office/drawing/2014/main" val="50338973"/>
                    </a:ext>
                  </a:extLst>
                </a:gridCol>
                <a:gridCol w="3167407">
                  <a:extLst>
                    <a:ext uri="{9D8B030D-6E8A-4147-A177-3AD203B41FA5}">
                      <a16:colId xmlns:a16="http://schemas.microsoft.com/office/drawing/2014/main" val="118477498"/>
                    </a:ext>
                  </a:extLst>
                </a:gridCol>
                <a:gridCol w="3147629">
                  <a:extLst>
                    <a:ext uri="{9D8B030D-6E8A-4147-A177-3AD203B41FA5}">
                      <a16:colId xmlns:a16="http://schemas.microsoft.com/office/drawing/2014/main" val="2690653168"/>
                    </a:ext>
                  </a:extLst>
                </a:gridCol>
              </a:tblGrid>
              <a:tr h="363626">
                <a:tc>
                  <a:txBody>
                    <a:bodyPr/>
                    <a:lstStyle/>
                    <a:p>
                      <a:r>
                        <a:rPr lang="en-US" dirty="0"/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RI.GOV (current)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STAARS PORTAL (future)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486798"/>
                  </a:ext>
                </a:extLst>
              </a:tr>
              <a:tr h="896612">
                <a:tc>
                  <a:txBody>
                    <a:bodyPr/>
                    <a:lstStyle/>
                    <a:p>
                      <a:r>
                        <a:rPr lang="en-US" dirty="0"/>
                        <a:t>License Renewal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Supports Manual entry of license Renewals for Sales and Cigarette Licenses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Supports automated renewals from dedicated, taxpayer specific license page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294889"/>
                  </a:ext>
                </a:extLst>
              </a:tr>
              <a:tr h="1366372">
                <a:tc>
                  <a:txBody>
                    <a:bodyPr/>
                    <a:lstStyle/>
                    <a:p>
                      <a:r>
                        <a:rPr lang="en-US" dirty="0"/>
                        <a:t>Taxpayer Payment 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Only available for payments  submitted on ri.gov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Customized detailing of all payments, regardless of filing source, along with related information (e.g. effective dates)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990896"/>
                  </a:ext>
                </a:extLst>
              </a:tr>
              <a:tr h="2134957">
                <a:tc>
                  <a:txBody>
                    <a:bodyPr/>
                    <a:lstStyle/>
                    <a:p>
                      <a:r>
                        <a:rPr lang="en-US" dirty="0"/>
                        <a:t>Payment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Supports ACH debit for preconfigured tax types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Credits cards supported for Bill Payments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Initial release supports ACH debit for all tax types.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Future implementation for Credit Cards and other payment methods automatically extended to all tax types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949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768700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B6FDC4-89ED-43D9-A52B-659D88AF78EC}"/>
              </a:ext>
            </a:extLst>
          </p:cNvPr>
          <p:cNvSpPr txBox="1"/>
          <p:nvPr/>
        </p:nvSpPr>
        <p:spPr>
          <a:xfrm>
            <a:off x="2713703" y="307910"/>
            <a:ext cx="4881716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895350">
              <a:tabLst>
                <a:tab pos="266700" algn="l"/>
              </a:tabLst>
            </a:pPr>
            <a:r>
              <a:rPr lang="en-US" sz="2400" b="1" dirty="0">
                <a:solidFill>
                  <a:schemeClr val="accent4"/>
                </a:solidFill>
              </a:rPr>
              <a:t>Portal Update</a:t>
            </a:r>
          </a:p>
          <a:p>
            <a:pPr algn="ctr" defTabSz="895350">
              <a:tabLst>
                <a:tab pos="266700" algn="l"/>
              </a:tabLst>
            </a:pPr>
            <a:r>
              <a:rPr lang="en-US" sz="2400" b="1" dirty="0">
                <a:solidFill>
                  <a:schemeClr val="accent4"/>
                </a:solidFill>
              </a:rPr>
              <a:t>File &amp; Pay Tax Returns </a:t>
            </a:r>
          </a:p>
          <a:p>
            <a:pPr algn="ctr" defTabSz="895350">
              <a:tabLst>
                <a:tab pos="266700" algn="l"/>
              </a:tabLst>
            </a:pPr>
            <a:r>
              <a:rPr lang="en-US" sz="2400" b="1" dirty="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F5AE78-4981-47DE-AE4E-716F23757FAB}"/>
              </a:ext>
            </a:extLst>
          </p:cNvPr>
          <p:cNvSpPr txBox="1"/>
          <p:nvPr/>
        </p:nvSpPr>
        <p:spPr>
          <a:xfrm>
            <a:off x="5746275" y="1107946"/>
            <a:ext cx="320722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Taxpayers file and pay for returns for all tax types.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We will not include returns that are included with MEF in order to stay in compliance with the Free File Alliance. (1040,1120,1065 and  1041)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Available Returns are pre-selected based on taxpayer’s registration profile and provides duplicate filing avoidance logic.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Returns automatically calculate line items to provide accurate, transparent results to taxpayer, reducing future taxpayer issues.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If there is tax due, taxpayers are prompted to enter a payment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Ability to Upload Attachment for the Filing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Benefits to Taxpayer: 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Taxpayer will no longer have to send in paper returns after they have made an electronic payment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A86A15-10BD-4224-995F-D14DE87BE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81" y="1311144"/>
            <a:ext cx="5594394" cy="489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3403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B6FDC4-89ED-43D9-A52B-659D88AF78EC}"/>
              </a:ext>
            </a:extLst>
          </p:cNvPr>
          <p:cNvSpPr txBox="1"/>
          <p:nvPr/>
        </p:nvSpPr>
        <p:spPr>
          <a:xfrm>
            <a:off x="2713703" y="307910"/>
            <a:ext cx="4881716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895350">
              <a:tabLst>
                <a:tab pos="266700" algn="l"/>
              </a:tabLst>
            </a:pPr>
            <a:r>
              <a:rPr lang="en-US" sz="2400" b="1" dirty="0">
                <a:solidFill>
                  <a:schemeClr val="accent4"/>
                </a:solidFill>
              </a:rPr>
              <a:t>Portal Update</a:t>
            </a:r>
          </a:p>
          <a:p>
            <a:pPr algn="ctr" defTabSz="895350">
              <a:tabLst>
                <a:tab pos="266700" algn="l"/>
              </a:tabLst>
            </a:pPr>
            <a:r>
              <a:rPr lang="en-US" sz="2400" b="1" dirty="0">
                <a:solidFill>
                  <a:schemeClr val="accent4"/>
                </a:solidFill>
              </a:rPr>
              <a:t>Make a Payment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8DBF2A-33CE-4CC7-A26D-E6A542194F58}"/>
              </a:ext>
            </a:extLst>
          </p:cNvPr>
          <p:cNvSpPr txBox="1"/>
          <p:nvPr/>
        </p:nvSpPr>
        <p:spPr>
          <a:xfrm>
            <a:off x="5814808" y="1650154"/>
            <a:ext cx="292729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Taxpayers will be able to make account period payments, bill payments, estimated payments and extension payments  for all tax types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Taxpayers will be able to lookup debt details using bill invoice number and make payments via their checking or savings account.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Future release expansion to allow Credit Cards for all payments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Benefits to Taxpayer: 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Taxpayer will now have the ability to make bill payments via ACH Debit.  This will reduce the fees currently paid by taxpayer.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07D87E-2D83-4971-B684-7CC9E82FC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00" y="1169864"/>
            <a:ext cx="5235043" cy="1839774"/>
          </a:xfrm>
          <a:prstGeom prst="rect">
            <a:avLst/>
          </a:prstGeom>
        </p:spPr>
      </p:pic>
      <p:pic>
        <p:nvPicPr>
          <p:cNvPr id="13" name="Picture 1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F64C280-ABB0-4371-A193-E33F718CD8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319" y="2402885"/>
            <a:ext cx="4139756" cy="384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45390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B6FDC4-89ED-43D9-A52B-659D88AF78EC}"/>
              </a:ext>
            </a:extLst>
          </p:cNvPr>
          <p:cNvSpPr txBox="1"/>
          <p:nvPr/>
        </p:nvSpPr>
        <p:spPr>
          <a:xfrm>
            <a:off x="2713703" y="307910"/>
            <a:ext cx="4881716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895350">
              <a:tabLst>
                <a:tab pos="266700" algn="l"/>
              </a:tabLst>
            </a:pPr>
            <a:r>
              <a:rPr lang="en-US" sz="2400" b="1" dirty="0">
                <a:solidFill>
                  <a:schemeClr val="accent4"/>
                </a:solidFill>
              </a:rPr>
              <a:t>Portal Update</a:t>
            </a:r>
          </a:p>
          <a:p>
            <a:pPr algn="ctr" defTabSz="895350">
              <a:tabLst>
                <a:tab pos="266700" algn="l"/>
              </a:tabLst>
            </a:pPr>
            <a:r>
              <a:rPr lang="en-US" sz="2400" b="1" dirty="0">
                <a:solidFill>
                  <a:schemeClr val="accent4"/>
                </a:solidFill>
              </a:rPr>
              <a:t>Electronic Correspondence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5D688C-6EC5-4BF3-98A0-D3A7A9A21492}"/>
              </a:ext>
            </a:extLst>
          </p:cNvPr>
          <p:cNvSpPr txBox="1"/>
          <p:nvPr/>
        </p:nvSpPr>
        <p:spPr>
          <a:xfrm>
            <a:off x="92363" y="4605682"/>
            <a:ext cx="8486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Allows taxpayer to view and print copies of the notices that Taxation has sent.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Benefits to Taxpayer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: Readily available inventory of notices received from Division of Taxation</a:t>
            </a:r>
            <a:endParaRPr lang="en-US" sz="1200" dirty="0"/>
          </a:p>
          <a:p>
            <a:endParaRPr lang="en-US" sz="1200" dirty="0"/>
          </a:p>
        </p:txBody>
      </p:sp>
      <p:pic>
        <p:nvPicPr>
          <p:cNvPr id="6" name="Picture 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234E7074-AF28-4747-AEC6-4A6BFB56BA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622" y="1244898"/>
            <a:ext cx="5176255" cy="336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8064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">
  <a:themeElements>
    <a:clrScheme name="Blan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7E0FB"/>
      </a:accent1>
      <a:accent2>
        <a:srgbClr val="91B0FF"/>
      </a:accent2>
      <a:accent3>
        <a:srgbClr val="0066CC"/>
      </a:accent3>
      <a:accent4>
        <a:srgbClr val="002960"/>
      </a:accent4>
      <a:accent5>
        <a:srgbClr val="FF6600"/>
      </a:accent5>
      <a:accent6>
        <a:srgbClr val="808080"/>
      </a:accent6>
      <a:hlink>
        <a:srgbClr val="0000FF"/>
      </a:hlink>
      <a:folHlink>
        <a:srgbClr val="FF00FF"/>
      </a:folHlink>
    </a:clrScheme>
    <a:fontScheme name="Blank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Blan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nk">
  <a:themeElements>
    <a:clrScheme name="Blan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7E0FB"/>
      </a:accent1>
      <a:accent2>
        <a:srgbClr val="91B0FF"/>
      </a:accent2>
      <a:accent3>
        <a:srgbClr val="0066CC"/>
      </a:accent3>
      <a:accent4>
        <a:srgbClr val="002960"/>
      </a:accent4>
      <a:accent5>
        <a:srgbClr val="FF6600"/>
      </a:accent5>
      <a:accent6>
        <a:srgbClr val="808080"/>
      </a:accent6>
      <a:hlink>
        <a:srgbClr val="0000FF"/>
      </a:hlink>
      <a:folHlink>
        <a:srgbClr val="FF00FF"/>
      </a:folHlink>
    </a:clrScheme>
    <a:fontScheme name="Blank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Blan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65DF034C360046B2CA057F325BDD49" ma:contentTypeVersion="0" ma:contentTypeDescription="Create a new document." ma:contentTypeScope="" ma:versionID="922cd595f60ab0436bb109394a0021c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A1EE6D-241A-4EC8-BEC1-23BFBB69F41A}">
  <ds:schemaRefs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BF49108-5BA5-4B53-A877-3005B10F05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0A8CC4A-8866-44DD-B960-14ACEBE3E6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29362</TotalTime>
  <Words>2583</Words>
  <Application>Microsoft Office PowerPoint</Application>
  <PresentationFormat>Custom</PresentationFormat>
  <Paragraphs>525</Paragraphs>
  <Slides>45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Courier New</vt:lpstr>
      <vt:lpstr>Wingdings</vt:lpstr>
      <vt:lpstr>Blank</vt:lpstr>
      <vt:lpstr>  Seminar for Tax Preparers    CCRI Newport/Warwick </vt:lpstr>
      <vt:lpstr>PowerPoint Presentation</vt:lpstr>
      <vt:lpstr>Taxportal.ri.gov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Income Tax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Pass Through Entity Tax and Partnership Audits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Excise and Estate Taxes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Rhode Island Legislative Updates   September 19th, 2019   RI APA</dc:title>
  <dc:creator>Savage, Neena (DOR)</dc:creator>
  <cp:lastModifiedBy>Downing, Neil (DOR)</cp:lastModifiedBy>
  <cp:revision>524</cp:revision>
  <cp:lastPrinted>2019-12-10T18:38:27Z</cp:lastPrinted>
  <dcterms:modified xsi:type="dcterms:W3CDTF">2019-12-11T21:10:55Z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0x0101003965DF034C360046B2CA057F325BDD49</vt:lpwstr>
  </property>
</Properties>
</file>